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Unbounded"/>
      <p:regular r:id="rId17"/>
    </p:embeddedFont>
    <p:embeddedFont>
      <p:font typeface="Unbounded"/>
      <p:regular r:id="rId18"/>
    </p:embeddedFont>
    <p:embeddedFont>
      <p:font typeface="Cabin"/>
      <p:regular r:id="rId19"/>
    </p:embeddedFont>
    <p:embeddedFont>
      <p:font typeface="Cabin"/>
      <p:regular r:id="rId20"/>
    </p:embeddedFont>
    <p:embeddedFont>
      <p:font typeface="Cabin"/>
      <p:regular r:id="rId21"/>
    </p:embeddedFont>
    <p:embeddedFont>
      <p:font typeface="Cabin"/>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1.png>
</file>

<file path=ppt/media/image-10-2.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3-1.png>
</file>

<file path=ppt/media/image-3-2.png>
</file>

<file path=ppt/media/image-3-3.png>
</file>

<file path=ppt/media/image-3-4.png>
</file>

<file path=ppt/media/image-4-1.png>
</file>

<file path=ppt/media/image-4-2.svg>
</file>

<file path=ppt/media/image-4-3.png>
</file>

<file path=ppt/media/image-4-4.svg>
</file>

<file path=ppt/media/image-4-5.png>
</file>

<file path=ppt/media/image-4-6.svg>
</file>

<file path=ppt/media/image-4-7.png>
</file>

<file path=ppt/media/image-5-1.png>
</file>

<file path=ppt/media/image-6-1.png>
</file>

<file path=ppt/media/image-6-2.png>
</file>

<file path=ppt/media/image-6-3.png>
</file>

<file path=ppt/media/image-8-1.png>
</file>

<file path=ppt/media/image-9-1.png>
</file>

<file path=ppt/media/image-9-2.png>
</file>

<file path=ppt/media/image-9-3.svg>
</file>

<file path=ppt/media/image-9-4.png>
</file>

<file path=ppt/media/image-9-5.svg>
</file>

<file path=ppt/media/image-9-6.png>
</file>

<file path=ppt/media/image-9-7.sv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slideLayout" Target="../slideLayouts/slideLayout11.xml"/><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4.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svg"/><Relationship Id="rId3" Type="http://schemas.openxmlformats.org/officeDocument/2006/relationships/image" Target="../media/image-4-3.png"/><Relationship Id="rId4" Type="http://schemas.openxmlformats.org/officeDocument/2006/relationships/image" Target="../media/image-4-4.svg"/><Relationship Id="rId5" Type="http://schemas.openxmlformats.org/officeDocument/2006/relationships/image" Target="../media/image-4-5.png"/><Relationship Id="rId6" Type="http://schemas.openxmlformats.org/officeDocument/2006/relationships/image" Target="../media/image-4-6.svg"/><Relationship Id="rId7" Type="http://schemas.openxmlformats.org/officeDocument/2006/relationships/image" Target="../media/image-4-7.png"/><Relationship Id="rId8" Type="http://schemas.openxmlformats.org/officeDocument/2006/relationships/slideLayout" Target="../slideLayouts/slideLayout5.xml"/><Relationship Id="rId9"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slideLayout" Target="../slideLayouts/slideLayout7.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svg"/><Relationship Id="rId4" Type="http://schemas.openxmlformats.org/officeDocument/2006/relationships/image" Target="../media/image-9-4.png"/><Relationship Id="rId5" Type="http://schemas.openxmlformats.org/officeDocument/2006/relationships/image" Target="../media/image-9-5.svg"/><Relationship Id="rId6" Type="http://schemas.openxmlformats.org/officeDocument/2006/relationships/image" Target="../media/image-9-6.png"/><Relationship Id="rId7" Type="http://schemas.openxmlformats.org/officeDocument/2006/relationships/image" Target="../media/image-9-7.svg"/><Relationship Id="rId8" Type="http://schemas.openxmlformats.org/officeDocument/2006/relationships/slideLayout" Target="../slideLayouts/slideLayout10.xml"/><Relationship Id="rId9"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196227"/>
            <a:ext cx="7468553" cy="1847731"/>
          </a:xfrm>
          <a:prstGeom prst="rect">
            <a:avLst/>
          </a:prstGeom>
          <a:noFill/>
          <a:ln/>
        </p:spPr>
        <p:txBody>
          <a:bodyPr wrap="square" lIns="0" tIns="0" rIns="0" bIns="0" rtlCol="0" anchor="t"/>
          <a:lstStyle/>
          <a:p>
            <a:pPr algn="l" indent="0" marL="0">
              <a:lnSpc>
                <a:spcPts val="4850"/>
              </a:lnSpc>
              <a:buNone/>
            </a:pPr>
            <a:r>
              <a:rPr lang="en-US" sz="3850" dirty="0">
                <a:solidFill>
                  <a:srgbClr val="FFFFFF"/>
                </a:solidFill>
                <a:latin typeface="Unbounded" pitchFamily="34" charset="0"/>
                <a:ea typeface="Unbounded" pitchFamily="34" charset="-122"/>
                <a:cs typeface="Unbounded" pitchFamily="34" charset="-120"/>
              </a:rPr>
              <a:t>Exploratory Data Analysis (EDA) – MECE Framework</a:t>
            </a:r>
            <a:endParaRPr lang="en-US" sz="3850" dirty="0"/>
          </a:p>
        </p:txBody>
      </p:sp>
      <p:sp>
        <p:nvSpPr>
          <p:cNvPr id="4" name="Text 1"/>
          <p:cNvSpPr/>
          <p:nvPr/>
        </p:nvSpPr>
        <p:spPr>
          <a:xfrm>
            <a:off x="6324124" y="4358045"/>
            <a:ext cx="7468553" cy="1675209"/>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This presentation outlines an Exploratory Data Analysis (EDA) based on an 8-table Northwind-like schema, utilizing the MECE (Mutually Exclusive, Collectively Exhaustive) framework. This approach ensures a comprehensive and non-overlapping examination of key business dimensions, providing a robust foundation for deeper insights and future analytical endeavors.</a:t>
            </a: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1820704"/>
          </a:xfrm>
          <a:prstGeom prst="rect">
            <a:avLst/>
          </a:prstGeom>
        </p:spPr>
      </p:pic>
      <p:sp>
        <p:nvSpPr>
          <p:cNvPr id="3" name="Text 0"/>
          <p:cNvSpPr/>
          <p:nvPr/>
        </p:nvSpPr>
        <p:spPr>
          <a:xfrm>
            <a:off x="1909762" y="2235279"/>
            <a:ext cx="7641431" cy="342662"/>
          </a:xfrm>
          <a:prstGeom prst="rect">
            <a:avLst/>
          </a:prstGeom>
          <a:noFill/>
          <a:ln/>
        </p:spPr>
        <p:txBody>
          <a:bodyPr wrap="none" lIns="0" tIns="0" rIns="0" bIns="0" rtlCol="0" anchor="t"/>
          <a:lstStyle/>
          <a:p>
            <a:pPr algn="l" indent="0" marL="0">
              <a:lnSpc>
                <a:spcPts val="2650"/>
              </a:lnSpc>
              <a:buNone/>
            </a:pPr>
            <a:r>
              <a:rPr lang="en-US" sz="2150" dirty="0">
                <a:solidFill>
                  <a:srgbClr val="FFFFFF"/>
                </a:solidFill>
                <a:latin typeface="Unbounded" pitchFamily="34" charset="0"/>
                <a:ea typeface="Unbounded" pitchFamily="34" charset="-122"/>
                <a:cs typeface="Unbounded" pitchFamily="34" charset="-120"/>
              </a:rPr>
              <a:t>Conclusion: A Foundation for Strategic Growth</a:t>
            </a:r>
            <a:endParaRPr lang="en-US" sz="2150" dirty="0"/>
          </a:p>
        </p:txBody>
      </p:sp>
      <p:sp>
        <p:nvSpPr>
          <p:cNvPr id="4" name="Text 1"/>
          <p:cNvSpPr/>
          <p:nvPr/>
        </p:nvSpPr>
        <p:spPr>
          <a:xfrm>
            <a:off x="1909762" y="2729865"/>
            <a:ext cx="10810875" cy="394811"/>
          </a:xfrm>
          <a:prstGeom prst="rect">
            <a:avLst/>
          </a:prstGeom>
          <a:noFill/>
          <a:ln/>
        </p:spPr>
        <p:txBody>
          <a:bodyPr wrap="square" lIns="0" tIns="0" rIns="0" bIns="0" rtlCol="0" anchor="t"/>
          <a:lstStyle/>
          <a:p>
            <a:pPr algn="l" indent="0" marL="0">
              <a:lnSpc>
                <a:spcPts val="1550"/>
              </a:lnSpc>
              <a:buNone/>
            </a:pPr>
            <a:r>
              <a:rPr lang="en-US" sz="1100" dirty="0">
                <a:solidFill>
                  <a:srgbClr val="CAD6DE"/>
                </a:solidFill>
                <a:latin typeface="Cabin" pitchFamily="34" charset="0"/>
                <a:ea typeface="Cabin" pitchFamily="34" charset="-122"/>
                <a:cs typeface="Cabin" pitchFamily="34" charset="-120"/>
              </a:rPr>
              <a:t>This MECE-driven EDA provides a complete, non-overlapping understanding of customers, products, employees, and suppliers. The framework supports deeper analytics, dashboarding, and predictive modeling in future phases, laying a solid foundation for informed decision-making and strategic growth.</a:t>
            </a:r>
            <a:endParaRPr lang="en-US" sz="1100" dirty="0"/>
          </a:p>
        </p:txBody>
      </p:sp>
      <p:pic>
        <p:nvPicPr>
          <p:cNvPr id="5" name="Image 1" descr="preencoded.png">    </p:cNvPr>
          <p:cNvPicPr>
            <a:picLocks noChangeAspect="1"/>
          </p:cNvPicPr>
          <p:nvPr/>
        </p:nvPicPr>
        <p:blipFill>
          <a:blip r:embed="rId2"/>
          <a:stretch>
            <a:fillRect/>
          </a:stretch>
        </p:blipFill>
        <p:spPr>
          <a:xfrm>
            <a:off x="1909762" y="3238619"/>
            <a:ext cx="10810875" cy="4264938"/>
          </a:xfrm>
          <a:prstGeom prst="rect">
            <a:avLst/>
          </a:prstGeom>
        </p:spPr>
      </p:pic>
      <p:sp>
        <p:nvSpPr>
          <p:cNvPr id="6" name="Text 2"/>
          <p:cNvSpPr/>
          <p:nvPr/>
        </p:nvSpPr>
        <p:spPr>
          <a:xfrm>
            <a:off x="3591499" y="4715690"/>
            <a:ext cx="2150640" cy="275210"/>
          </a:xfrm>
          <a:prstGeom prst="rect">
            <a:avLst/>
          </a:prstGeom>
          <a:noFill/>
          <a:ln/>
        </p:spPr>
        <p:txBody>
          <a:bodyPr wrap="none" lIns="0" tIns="0" rIns="0" bIns="0" rtlCol="0" anchor="t"/>
          <a:lstStyle/>
          <a:p>
            <a:pPr algn="ctr" indent="0" marL="0">
              <a:lnSpc>
                <a:spcPts val="2150"/>
              </a:lnSpc>
              <a:buNone/>
            </a:pPr>
            <a:r>
              <a:rPr lang="en-US" sz="1700" dirty="0">
                <a:solidFill>
                  <a:srgbClr val="FFFFFF"/>
                </a:solidFill>
                <a:latin typeface="Unbounded" pitchFamily="34" charset="0"/>
                <a:ea typeface="Unbounded" pitchFamily="34" charset="-122"/>
                <a:cs typeface="Unbounded" pitchFamily="34" charset="-120"/>
              </a:rPr>
              <a:t>EDA</a:t>
            </a:r>
            <a:endParaRPr lang="en-US" sz="1700" dirty="0"/>
          </a:p>
        </p:txBody>
      </p:sp>
      <p:sp>
        <p:nvSpPr>
          <p:cNvPr id="7" name="Text 3"/>
          <p:cNvSpPr/>
          <p:nvPr/>
        </p:nvSpPr>
        <p:spPr>
          <a:xfrm>
            <a:off x="3591499" y="5074130"/>
            <a:ext cx="2150640" cy="396641"/>
          </a:xfrm>
          <a:prstGeom prst="rect">
            <a:avLst/>
          </a:prstGeom>
          <a:noFill/>
          <a:ln/>
        </p:spPr>
        <p:txBody>
          <a:bodyPr wrap="square" lIns="0" tIns="0" rIns="0" bIns="0" rtlCol="0" anchor="t"/>
          <a:lstStyle/>
          <a:p>
            <a:pPr algn="ctr" indent="0" marL="0">
              <a:lnSpc>
                <a:spcPts val="1550"/>
              </a:lnSpc>
              <a:buNone/>
            </a:pPr>
            <a:r>
              <a:rPr lang="en-US" sz="1450" dirty="0">
                <a:solidFill>
                  <a:srgbClr val="CAD6DE"/>
                </a:solidFill>
                <a:latin typeface="Cabin" pitchFamily="34" charset="0"/>
                <a:ea typeface="Cabin" pitchFamily="34" charset="-122"/>
                <a:cs typeface="Cabin" pitchFamily="34" charset="-120"/>
              </a:rPr>
              <a:t>Explore and validate data foundations</a:t>
            </a:r>
            <a:endParaRPr lang="en-US" sz="1450" dirty="0"/>
          </a:p>
        </p:txBody>
      </p:sp>
      <p:sp>
        <p:nvSpPr>
          <p:cNvPr id="8" name="Text 4"/>
          <p:cNvSpPr/>
          <p:nvPr/>
        </p:nvSpPr>
        <p:spPr>
          <a:xfrm>
            <a:off x="6265250" y="4995940"/>
            <a:ext cx="2150640" cy="550420"/>
          </a:xfrm>
          <a:prstGeom prst="rect">
            <a:avLst/>
          </a:prstGeom>
          <a:noFill/>
          <a:ln/>
        </p:spPr>
        <p:txBody>
          <a:bodyPr wrap="square" lIns="0" tIns="0" rIns="0" bIns="0" rtlCol="0" anchor="t"/>
          <a:lstStyle/>
          <a:p>
            <a:pPr algn="ctr" indent="0" marL="0">
              <a:lnSpc>
                <a:spcPts val="2150"/>
              </a:lnSpc>
              <a:buNone/>
            </a:pPr>
            <a:r>
              <a:rPr lang="en-US" sz="1700" dirty="0">
                <a:solidFill>
                  <a:srgbClr val="FFFFFF"/>
                </a:solidFill>
                <a:latin typeface="Unbounded" pitchFamily="34" charset="0"/>
                <a:ea typeface="Unbounded" pitchFamily="34" charset="-122"/>
                <a:cs typeface="Unbounded" pitchFamily="34" charset="-120"/>
              </a:rPr>
              <a:t>Deeper Analytics</a:t>
            </a:r>
            <a:endParaRPr lang="en-US" sz="1700" dirty="0"/>
          </a:p>
        </p:txBody>
      </p:sp>
      <p:sp>
        <p:nvSpPr>
          <p:cNvPr id="9" name="Text 5"/>
          <p:cNvSpPr/>
          <p:nvPr/>
        </p:nvSpPr>
        <p:spPr>
          <a:xfrm>
            <a:off x="6265250" y="5629589"/>
            <a:ext cx="2150640" cy="396641"/>
          </a:xfrm>
          <a:prstGeom prst="rect">
            <a:avLst/>
          </a:prstGeom>
          <a:noFill/>
          <a:ln/>
        </p:spPr>
        <p:txBody>
          <a:bodyPr wrap="square" lIns="0" tIns="0" rIns="0" bIns="0" rtlCol="0" anchor="t"/>
          <a:lstStyle/>
          <a:p>
            <a:pPr algn="ctr" indent="0" marL="0">
              <a:lnSpc>
                <a:spcPts val="1550"/>
              </a:lnSpc>
              <a:buNone/>
            </a:pPr>
            <a:r>
              <a:rPr lang="en-US" sz="1450" dirty="0">
                <a:solidFill>
                  <a:srgbClr val="CAD6DE"/>
                </a:solidFill>
                <a:latin typeface="Cabin" pitchFamily="34" charset="0"/>
                <a:ea typeface="Cabin" pitchFamily="34" charset="-122"/>
                <a:cs typeface="Cabin" pitchFamily="34" charset="-120"/>
              </a:rPr>
              <a:t>Segment, root-cause, and derive insights</a:t>
            </a:r>
            <a:endParaRPr lang="en-US" sz="1450" dirty="0"/>
          </a:p>
        </p:txBody>
      </p:sp>
      <p:sp>
        <p:nvSpPr>
          <p:cNvPr id="10" name="Text 6"/>
          <p:cNvSpPr/>
          <p:nvPr/>
        </p:nvSpPr>
        <p:spPr>
          <a:xfrm>
            <a:off x="8970212" y="4715690"/>
            <a:ext cx="2150640" cy="550420"/>
          </a:xfrm>
          <a:prstGeom prst="rect">
            <a:avLst/>
          </a:prstGeom>
          <a:noFill/>
          <a:ln/>
        </p:spPr>
        <p:txBody>
          <a:bodyPr wrap="square" lIns="0" tIns="0" rIns="0" bIns="0" rtlCol="0" anchor="t"/>
          <a:lstStyle/>
          <a:p>
            <a:pPr algn="ctr" indent="0" marL="0">
              <a:lnSpc>
                <a:spcPts val="2150"/>
              </a:lnSpc>
              <a:buNone/>
            </a:pPr>
            <a:r>
              <a:rPr lang="en-US" sz="1700" dirty="0">
                <a:solidFill>
                  <a:srgbClr val="FFFFFF"/>
                </a:solidFill>
                <a:latin typeface="Unbounded" pitchFamily="34" charset="0"/>
                <a:ea typeface="Unbounded" pitchFamily="34" charset="-122"/>
                <a:cs typeface="Unbounded" pitchFamily="34" charset="-120"/>
              </a:rPr>
              <a:t>Predictive Modeling</a:t>
            </a:r>
            <a:endParaRPr lang="en-US" sz="1700" dirty="0"/>
          </a:p>
        </p:txBody>
      </p:sp>
      <p:sp>
        <p:nvSpPr>
          <p:cNvPr id="11" name="Text 7"/>
          <p:cNvSpPr/>
          <p:nvPr/>
        </p:nvSpPr>
        <p:spPr>
          <a:xfrm>
            <a:off x="8970212" y="5349340"/>
            <a:ext cx="2150640" cy="396641"/>
          </a:xfrm>
          <a:prstGeom prst="rect">
            <a:avLst/>
          </a:prstGeom>
          <a:noFill/>
          <a:ln/>
        </p:spPr>
        <p:txBody>
          <a:bodyPr wrap="square" lIns="0" tIns="0" rIns="0" bIns="0" rtlCol="0" anchor="t"/>
          <a:lstStyle/>
          <a:p>
            <a:pPr algn="ctr" indent="0" marL="0">
              <a:lnSpc>
                <a:spcPts val="1550"/>
              </a:lnSpc>
              <a:buNone/>
            </a:pPr>
            <a:r>
              <a:rPr lang="en-US" sz="1450" dirty="0">
                <a:solidFill>
                  <a:srgbClr val="CAD6DE"/>
                </a:solidFill>
                <a:latin typeface="Cabin" pitchFamily="34" charset="0"/>
                <a:ea typeface="Cabin" pitchFamily="34" charset="-122"/>
                <a:cs typeface="Cabin" pitchFamily="34" charset="-120"/>
              </a:rPr>
              <a:t>Forecast outcomes and enable decisions</a:t>
            </a:r>
            <a:endParaRPr lang="en-US" sz="1450" dirty="0"/>
          </a:p>
        </p:txBody>
      </p:sp>
      <p:sp>
        <p:nvSpPr>
          <p:cNvPr id="12" name="Text 8"/>
          <p:cNvSpPr/>
          <p:nvPr/>
        </p:nvSpPr>
        <p:spPr>
          <a:xfrm>
            <a:off x="1909762" y="7617500"/>
            <a:ext cx="10810875" cy="197406"/>
          </a:xfrm>
          <a:prstGeom prst="rect">
            <a:avLst/>
          </a:prstGeom>
          <a:noFill/>
          <a:ln/>
        </p:spPr>
        <p:txBody>
          <a:bodyPr wrap="none" lIns="0" tIns="0" rIns="0" bIns="0" rtlCol="0" anchor="t"/>
          <a:lstStyle/>
          <a:p>
            <a:pPr algn="l" indent="0" marL="0">
              <a:lnSpc>
                <a:spcPts val="1550"/>
              </a:lnSpc>
              <a:buNone/>
            </a:pPr>
            <a:r>
              <a:rPr lang="en-US" sz="1100" dirty="0">
                <a:solidFill>
                  <a:srgbClr val="CAD6DE"/>
                </a:solidFill>
                <a:latin typeface="Cabin" pitchFamily="34" charset="0"/>
                <a:ea typeface="Cabin" pitchFamily="34" charset="-122"/>
                <a:cs typeface="Cabin" pitchFamily="34" charset="-120"/>
              </a:rPr>
              <a:t>By systematically exploring each dimension and their interconnections, we can unlock actionable insights that drive business efficiency and competitive advantage.</a:t>
            </a:r>
            <a:endParaRPr lang="en-US" sz="1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837724" y="808911"/>
            <a:ext cx="1047155" cy="393502"/>
          </a:xfrm>
          <a:prstGeom prst="roundRect">
            <a:avLst>
              <a:gd name="adj" fmla="val 6388"/>
            </a:avLst>
          </a:prstGeom>
          <a:solidFill>
            <a:srgbClr val="054842"/>
          </a:solidFill>
          <a:ln/>
        </p:spPr>
      </p:sp>
      <p:sp>
        <p:nvSpPr>
          <p:cNvPr id="3" name="Text 1"/>
          <p:cNvSpPr/>
          <p:nvPr/>
        </p:nvSpPr>
        <p:spPr>
          <a:xfrm>
            <a:off x="963335" y="871657"/>
            <a:ext cx="795933" cy="268010"/>
          </a:xfrm>
          <a:prstGeom prst="rect">
            <a:avLst/>
          </a:prstGeom>
          <a:noFill/>
          <a:ln/>
        </p:spPr>
        <p:txBody>
          <a:bodyPr wrap="none" lIns="0" tIns="0" rIns="0" bIns="0" rtlCol="0" anchor="t"/>
          <a:lstStyle/>
          <a:p>
            <a:pPr algn="l" indent="0" marL="0">
              <a:lnSpc>
                <a:spcPts val="2100"/>
              </a:lnSpc>
              <a:buNone/>
            </a:pPr>
            <a:r>
              <a:rPr lang="en-US" sz="1300" dirty="0">
                <a:solidFill>
                  <a:srgbClr val="CAD6DE"/>
                </a:solidFill>
                <a:latin typeface="Cabin" pitchFamily="34" charset="0"/>
                <a:ea typeface="Cabin" pitchFamily="34" charset="-122"/>
                <a:cs typeface="Cabin" pitchFamily="34" charset="-120"/>
              </a:rPr>
              <a:t>CHAPTER 1</a:t>
            </a:r>
            <a:endParaRPr lang="en-US" sz="1300" dirty="0"/>
          </a:p>
        </p:txBody>
      </p:sp>
      <p:sp>
        <p:nvSpPr>
          <p:cNvPr id="4" name="Text 2"/>
          <p:cNvSpPr/>
          <p:nvPr/>
        </p:nvSpPr>
        <p:spPr>
          <a:xfrm>
            <a:off x="837724" y="1286113"/>
            <a:ext cx="12432863" cy="492681"/>
          </a:xfrm>
          <a:prstGeom prst="rect">
            <a:avLst/>
          </a:prstGeom>
          <a:noFill/>
          <a:ln/>
        </p:spPr>
        <p:txBody>
          <a:bodyPr wrap="none" lIns="0" tIns="0" rIns="0" bIns="0" rtlCol="0" anchor="t"/>
          <a:lstStyle/>
          <a:p>
            <a:pPr algn="l" indent="0" marL="0">
              <a:lnSpc>
                <a:spcPts val="3850"/>
              </a:lnSpc>
              <a:buNone/>
            </a:pPr>
            <a:r>
              <a:rPr lang="en-US" sz="3100" dirty="0">
                <a:solidFill>
                  <a:srgbClr val="FFFFFF"/>
                </a:solidFill>
                <a:latin typeface="Unbounded" pitchFamily="34" charset="0"/>
                <a:ea typeface="Unbounded" pitchFamily="34" charset="-122"/>
                <a:cs typeface="Unbounded" pitchFamily="34" charset="-120"/>
              </a:rPr>
              <a:t>CUSTOMER DIMENSION: Understanding "Who Buys?"</a:t>
            </a:r>
            <a:endParaRPr lang="en-US" sz="3100" dirty="0"/>
          </a:p>
        </p:txBody>
      </p:sp>
      <p:sp>
        <p:nvSpPr>
          <p:cNvPr id="5" name="Shape 3"/>
          <p:cNvSpPr/>
          <p:nvPr/>
        </p:nvSpPr>
        <p:spPr>
          <a:xfrm>
            <a:off x="837724" y="2092881"/>
            <a:ext cx="4178618" cy="4194572"/>
          </a:xfrm>
          <a:prstGeom prst="roundRect">
            <a:avLst>
              <a:gd name="adj" fmla="val 2626"/>
            </a:avLst>
          </a:prstGeom>
          <a:solidFill>
            <a:srgbClr val="112836"/>
          </a:solidFill>
          <a:ln w="22860">
            <a:solidFill>
              <a:srgbClr val="49606E"/>
            </a:solidFill>
            <a:prstDash val="solid"/>
          </a:ln>
        </p:spPr>
      </p:sp>
      <p:sp>
        <p:nvSpPr>
          <p:cNvPr id="6" name="Shape 4"/>
          <p:cNvSpPr/>
          <p:nvPr/>
        </p:nvSpPr>
        <p:spPr>
          <a:xfrm>
            <a:off x="814864" y="2092881"/>
            <a:ext cx="91440" cy="4194572"/>
          </a:xfrm>
          <a:prstGeom prst="roundRect">
            <a:avLst>
              <a:gd name="adj" fmla="val 34360"/>
            </a:avLst>
          </a:prstGeom>
          <a:solidFill>
            <a:srgbClr val="0A988B"/>
          </a:solidFill>
          <a:ln/>
        </p:spPr>
      </p:sp>
      <p:sp>
        <p:nvSpPr>
          <p:cNvPr id="7" name="Text 5"/>
          <p:cNvSpPr/>
          <p:nvPr/>
        </p:nvSpPr>
        <p:spPr>
          <a:xfrm>
            <a:off x="1138595" y="2325172"/>
            <a:ext cx="3645456" cy="616029"/>
          </a:xfrm>
          <a:prstGeom prst="rect">
            <a:avLst/>
          </a:prstGeom>
          <a:noFill/>
          <a:ln/>
        </p:spPr>
        <p:txBody>
          <a:bodyPr wrap="squar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Order Frequency &amp; Value (Behavior)</a:t>
            </a:r>
            <a:endParaRPr lang="en-US" sz="1900" dirty="0"/>
          </a:p>
        </p:txBody>
      </p:sp>
      <p:sp>
        <p:nvSpPr>
          <p:cNvPr id="8" name="Text 6"/>
          <p:cNvSpPr/>
          <p:nvPr/>
        </p:nvSpPr>
        <p:spPr>
          <a:xfrm>
            <a:off x="1138595" y="3066812"/>
            <a:ext cx="3645456" cy="2680335"/>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We analyze the average number of orders per customer to identify high-value repeat customers. Insights often reveal a Pareto effect, where a small percentage of customers drive a large share of revenue, allowing for segmentation into one-time, repeat, and high-value tiers.</a:t>
            </a:r>
            <a:endParaRPr lang="en-US" sz="1600" dirty="0"/>
          </a:p>
        </p:txBody>
      </p:sp>
      <p:sp>
        <p:nvSpPr>
          <p:cNvPr id="9" name="Shape 7"/>
          <p:cNvSpPr/>
          <p:nvPr/>
        </p:nvSpPr>
        <p:spPr>
          <a:xfrm>
            <a:off x="5225772" y="2092881"/>
            <a:ext cx="4178737" cy="4194572"/>
          </a:xfrm>
          <a:prstGeom prst="roundRect">
            <a:avLst>
              <a:gd name="adj" fmla="val 2626"/>
            </a:avLst>
          </a:prstGeom>
          <a:solidFill>
            <a:srgbClr val="112836"/>
          </a:solidFill>
          <a:ln w="22860">
            <a:solidFill>
              <a:srgbClr val="49606E"/>
            </a:solidFill>
            <a:prstDash val="solid"/>
          </a:ln>
        </p:spPr>
      </p:sp>
      <p:sp>
        <p:nvSpPr>
          <p:cNvPr id="10" name="Shape 8"/>
          <p:cNvSpPr/>
          <p:nvPr/>
        </p:nvSpPr>
        <p:spPr>
          <a:xfrm>
            <a:off x="5202912" y="2092881"/>
            <a:ext cx="91440" cy="4194572"/>
          </a:xfrm>
          <a:prstGeom prst="roundRect">
            <a:avLst>
              <a:gd name="adj" fmla="val 34360"/>
            </a:avLst>
          </a:prstGeom>
          <a:solidFill>
            <a:srgbClr val="0A988B"/>
          </a:solidFill>
          <a:ln/>
        </p:spPr>
      </p:sp>
      <p:sp>
        <p:nvSpPr>
          <p:cNvPr id="11" name="Text 9"/>
          <p:cNvSpPr/>
          <p:nvPr/>
        </p:nvSpPr>
        <p:spPr>
          <a:xfrm>
            <a:off x="5526643" y="2325172"/>
            <a:ext cx="3645575" cy="924044"/>
          </a:xfrm>
          <a:prstGeom prst="rect">
            <a:avLst/>
          </a:prstGeom>
          <a:noFill/>
          <a:ln/>
        </p:spPr>
        <p:txBody>
          <a:bodyPr wrap="squar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Geographic Order Patterns (Where They Buy?)</a:t>
            </a:r>
            <a:endParaRPr lang="en-US" sz="1900" dirty="0"/>
          </a:p>
        </p:txBody>
      </p:sp>
      <p:sp>
        <p:nvSpPr>
          <p:cNvPr id="12" name="Text 10"/>
          <p:cNvSpPr/>
          <p:nvPr/>
        </p:nvSpPr>
        <p:spPr>
          <a:xfrm>
            <a:off x="5526643" y="3374827"/>
            <a:ext cx="3645575" cy="2345293"/>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Examining how order patterns vary by city or country helps uncover correlations between orders and customer location. This reveals geographic clustering, distinguishing mature markets from emerging ones based on order frequency and basket value.</a:t>
            </a:r>
            <a:endParaRPr lang="en-US" sz="1600" dirty="0"/>
          </a:p>
        </p:txBody>
      </p:sp>
      <p:sp>
        <p:nvSpPr>
          <p:cNvPr id="13" name="Shape 11"/>
          <p:cNvSpPr/>
          <p:nvPr/>
        </p:nvSpPr>
        <p:spPr>
          <a:xfrm>
            <a:off x="9613940" y="2092881"/>
            <a:ext cx="4178737" cy="4194572"/>
          </a:xfrm>
          <a:prstGeom prst="roundRect">
            <a:avLst>
              <a:gd name="adj" fmla="val 2626"/>
            </a:avLst>
          </a:prstGeom>
          <a:solidFill>
            <a:srgbClr val="112836"/>
          </a:solidFill>
          <a:ln w="22860">
            <a:solidFill>
              <a:srgbClr val="49606E"/>
            </a:solidFill>
            <a:prstDash val="solid"/>
          </a:ln>
        </p:spPr>
      </p:sp>
      <p:sp>
        <p:nvSpPr>
          <p:cNvPr id="14" name="Shape 12"/>
          <p:cNvSpPr/>
          <p:nvPr/>
        </p:nvSpPr>
        <p:spPr>
          <a:xfrm>
            <a:off x="9591080" y="2092881"/>
            <a:ext cx="91440" cy="4194572"/>
          </a:xfrm>
          <a:prstGeom prst="roundRect">
            <a:avLst>
              <a:gd name="adj" fmla="val 34360"/>
            </a:avLst>
          </a:prstGeom>
          <a:solidFill>
            <a:srgbClr val="0A988B"/>
          </a:solidFill>
          <a:ln/>
        </p:spPr>
      </p:sp>
      <p:sp>
        <p:nvSpPr>
          <p:cNvPr id="15" name="Text 13"/>
          <p:cNvSpPr/>
          <p:nvPr/>
        </p:nvSpPr>
        <p:spPr>
          <a:xfrm>
            <a:off x="9914811" y="2325172"/>
            <a:ext cx="3645575" cy="924044"/>
          </a:xfrm>
          <a:prstGeom prst="rect">
            <a:avLst/>
          </a:prstGeom>
          <a:noFill/>
          <a:ln/>
        </p:spPr>
        <p:txBody>
          <a:bodyPr wrap="squar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Customer Segmentation (Who Behaves Similarly?)</a:t>
            </a:r>
            <a:endParaRPr lang="en-US" sz="1900" dirty="0"/>
          </a:p>
        </p:txBody>
      </p:sp>
      <p:sp>
        <p:nvSpPr>
          <p:cNvPr id="16" name="Text 14"/>
          <p:cNvSpPr/>
          <p:nvPr/>
        </p:nvSpPr>
        <p:spPr>
          <a:xfrm>
            <a:off x="9914811" y="3374827"/>
            <a:ext cx="3645575" cy="2680335"/>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Clustering customers by total spend, order count, and preferred categories identifies natural segments: low-frequency/low-spend, high-frequency/medium-spend, and high-value premium customers. Each segment exhibits distinct ordering cadences, crucial for targeted strategies.</a:t>
            </a:r>
            <a:endParaRPr lang="en-US" sz="1600" dirty="0"/>
          </a:p>
        </p:txBody>
      </p:sp>
      <p:sp>
        <p:nvSpPr>
          <p:cNvPr id="17" name="Shape 15"/>
          <p:cNvSpPr/>
          <p:nvPr/>
        </p:nvSpPr>
        <p:spPr>
          <a:xfrm>
            <a:off x="837724" y="6523077"/>
            <a:ext cx="12954952" cy="897493"/>
          </a:xfrm>
          <a:prstGeom prst="roundRect">
            <a:avLst>
              <a:gd name="adj" fmla="val 3501"/>
            </a:avLst>
          </a:prstGeom>
          <a:solidFill>
            <a:srgbClr val="054842"/>
          </a:solidFill>
          <a:ln/>
        </p:spPr>
      </p:sp>
      <p:pic>
        <p:nvPicPr>
          <p:cNvPr id="18" name="Image 0" descr="preencoded.png">    </p:cNvPr>
          <p:cNvPicPr>
            <a:picLocks noChangeAspect="1"/>
          </p:cNvPicPr>
          <p:nvPr/>
        </p:nvPicPr>
        <p:blipFill>
          <a:blip r:embed="rId1"/>
          <a:stretch>
            <a:fillRect/>
          </a:stretch>
        </p:blipFill>
        <p:spPr>
          <a:xfrm>
            <a:off x="1047155" y="6837640"/>
            <a:ext cx="261818" cy="209431"/>
          </a:xfrm>
          <a:prstGeom prst="rect">
            <a:avLst/>
          </a:prstGeom>
        </p:spPr>
      </p:pic>
      <p:sp>
        <p:nvSpPr>
          <p:cNvPr id="19" name="Text 16"/>
          <p:cNvSpPr/>
          <p:nvPr/>
        </p:nvSpPr>
        <p:spPr>
          <a:xfrm>
            <a:off x="1518404" y="6784777"/>
            <a:ext cx="12064841" cy="342662"/>
          </a:xfrm>
          <a:prstGeom prst="rect">
            <a:avLst/>
          </a:prstGeom>
          <a:noFill/>
          <a:ln/>
        </p:spPr>
        <p:txBody>
          <a:bodyPr wrap="none" lIns="0" tIns="0" rIns="0" bIns="0" rtlCol="0" anchor="t"/>
          <a:lstStyle/>
          <a:p>
            <a:pPr algn="l" indent="0" marL="0">
              <a:lnSpc>
                <a:spcPts val="2600"/>
              </a:lnSpc>
              <a:buNone/>
            </a:pPr>
            <a:r>
              <a:rPr lang="en-US" sz="1600" dirty="0">
                <a:solidFill>
                  <a:srgbClr val="000000"/>
                </a:solidFill>
                <a:latin typeface="Cabin" pitchFamily="34" charset="0"/>
                <a:ea typeface="Cabin" pitchFamily="34" charset="-122"/>
                <a:cs typeface="Cabin" pitchFamily="34" charset="-120"/>
              </a:rPr>
              <a:t>✔️</a:t>
            </a:r>
            <a:pPr algn="l" indent="0" marL="0">
              <a:lnSpc>
                <a:spcPts val="2600"/>
              </a:lnSpc>
              <a:buNone/>
            </a:pPr>
            <a:r>
              <a:rPr lang="en-US" sz="1600" dirty="0">
                <a:solidFill>
                  <a:srgbClr val="FFFFFF"/>
                </a:solidFill>
                <a:latin typeface="Cabin" pitchFamily="34" charset="0"/>
                <a:ea typeface="Cabin" pitchFamily="34" charset="-122"/>
                <a:cs typeface="Cabin" pitchFamily="34" charset="-120"/>
              </a:rPr>
              <a:t> MECE: Behavior + Geography + Segmentation ensures complete coverage of customer insights.</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772239" y="1453158"/>
            <a:ext cx="909161" cy="313611"/>
          </a:xfrm>
          <a:prstGeom prst="roundRect">
            <a:avLst>
              <a:gd name="adj" fmla="val 6747"/>
            </a:avLst>
          </a:prstGeom>
          <a:solidFill>
            <a:srgbClr val="054842"/>
          </a:solidFill>
          <a:ln/>
        </p:spPr>
      </p:sp>
      <p:sp>
        <p:nvSpPr>
          <p:cNvPr id="3" name="Text 1"/>
          <p:cNvSpPr/>
          <p:nvPr/>
        </p:nvSpPr>
        <p:spPr>
          <a:xfrm>
            <a:off x="877967" y="1506022"/>
            <a:ext cx="697706" cy="207883"/>
          </a:xfrm>
          <a:prstGeom prst="rect">
            <a:avLst/>
          </a:prstGeom>
          <a:noFill/>
          <a:ln/>
        </p:spPr>
        <p:txBody>
          <a:bodyPr wrap="none" lIns="0" tIns="0" rIns="0" bIns="0" rtlCol="0" anchor="t"/>
          <a:lstStyle/>
          <a:p>
            <a:pPr algn="l" indent="0" marL="0">
              <a:lnSpc>
                <a:spcPts val="1600"/>
              </a:lnSpc>
              <a:buNone/>
            </a:pPr>
            <a:r>
              <a:rPr lang="en-US" sz="1100" dirty="0">
                <a:solidFill>
                  <a:srgbClr val="CAD6DE"/>
                </a:solidFill>
                <a:latin typeface="Cabin" pitchFamily="34" charset="0"/>
                <a:ea typeface="Cabin" pitchFamily="34" charset="-122"/>
                <a:cs typeface="Cabin" pitchFamily="34" charset="-120"/>
              </a:rPr>
              <a:t>CHAPTER 2</a:t>
            </a:r>
            <a:endParaRPr lang="en-US" sz="1100" dirty="0"/>
          </a:p>
        </p:txBody>
      </p:sp>
      <p:sp>
        <p:nvSpPr>
          <p:cNvPr id="4" name="Text 2"/>
          <p:cNvSpPr/>
          <p:nvPr/>
        </p:nvSpPr>
        <p:spPr>
          <a:xfrm>
            <a:off x="772239" y="1826062"/>
            <a:ext cx="12237125" cy="414933"/>
          </a:xfrm>
          <a:prstGeom prst="rect">
            <a:avLst/>
          </a:prstGeom>
          <a:noFill/>
          <a:ln/>
        </p:spPr>
        <p:txBody>
          <a:bodyPr wrap="none" lIns="0" tIns="0" rIns="0" bIns="0" rtlCol="0" anchor="t"/>
          <a:lstStyle/>
          <a:p>
            <a:pPr algn="l" indent="0" marL="0">
              <a:lnSpc>
                <a:spcPts val="3250"/>
              </a:lnSpc>
              <a:buNone/>
            </a:pPr>
            <a:r>
              <a:rPr lang="en-US" sz="2600" dirty="0">
                <a:solidFill>
                  <a:srgbClr val="FFFFFF"/>
                </a:solidFill>
                <a:latin typeface="Unbounded" pitchFamily="34" charset="0"/>
                <a:ea typeface="Unbounded" pitchFamily="34" charset="-122"/>
                <a:cs typeface="Unbounded" pitchFamily="34" charset="-120"/>
              </a:rPr>
              <a:t>PRODUCT &amp; CATEGORY DIMENSION: Analyzing "What is Sold?"</a:t>
            </a:r>
            <a:endParaRPr lang="en-US" sz="2600" dirty="0"/>
          </a:p>
        </p:txBody>
      </p:sp>
      <p:pic>
        <p:nvPicPr>
          <p:cNvPr id="5" name="Image 0" descr="preencoded.png">    </p:cNvPr>
          <p:cNvPicPr>
            <a:picLocks noChangeAspect="1"/>
          </p:cNvPicPr>
          <p:nvPr/>
        </p:nvPicPr>
        <p:blipFill>
          <a:blip r:embed="rId1"/>
          <a:stretch>
            <a:fillRect/>
          </a:stretch>
        </p:blipFill>
        <p:spPr>
          <a:xfrm>
            <a:off x="772239" y="2463522"/>
            <a:ext cx="2119074" cy="2119074"/>
          </a:xfrm>
          <a:prstGeom prst="rect">
            <a:avLst/>
          </a:prstGeom>
        </p:spPr>
      </p:pic>
      <p:sp>
        <p:nvSpPr>
          <p:cNvPr id="6" name="Text 3"/>
          <p:cNvSpPr/>
          <p:nvPr/>
        </p:nvSpPr>
        <p:spPr>
          <a:xfrm>
            <a:off x="3039666" y="2463522"/>
            <a:ext cx="1970842" cy="518398"/>
          </a:xfrm>
          <a:prstGeom prst="rect">
            <a:avLst/>
          </a:prstGeom>
          <a:noFill/>
          <a:ln/>
        </p:spPr>
        <p:txBody>
          <a:bodyPr wrap="square" lIns="0" tIns="0" rIns="0" bIns="0" rtlCol="0" anchor="t"/>
          <a:lstStyle/>
          <a:p>
            <a:pPr algn="l" indent="0" marL="0">
              <a:lnSpc>
                <a:spcPts val="2000"/>
              </a:lnSpc>
              <a:buNone/>
            </a:pPr>
            <a:r>
              <a:rPr lang="en-US" sz="1600" dirty="0">
                <a:solidFill>
                  <a:srgbClr val="CAD6DE"/>
                </a:solidFill>
                <a:latin typeface="Unbounded" pitchFamily="34" charset="0"/>
                <a:ea typeface="Unbounded" pitchFamily="34" charset="-122"/>
                <a:cs typeface="Unbounded" pitchFamily="34" charset="-120"/>
              </a:rPr>
              <a:t>Revenue Contribution</a:t>
            </a:r>
            <a:endParaRPr lang="en-US" sz="1600" dirty="0"/>
          </a:p>
        </p:txBody>
      </p:sp>
      <p:sp>
        <p:nvSpPr>
          <p:cNvPr id="7" name="Text 4"/>
          <p:cNvSpPr/>
          <p:nvPr/>
        </p:nvSpPr>
        <p:spPr>
          <a:xfrm>
            <a:off x="3039666" y="3070860"/>
            <a:ext cx="1970842" cy="2338149"/>
          </a:xfrm>
          <a:prstGeom prst="rect">
            <a:avLst/>
          </a:prstGeom>
          <a:noFill/>
          <a:ln/>
        </p:spPr>
        <p:txBody>
          <a:bodyPr wrap="square" lIns="0" tIns="0" rIns="0" bIns="0" rtlCol="0" anchor="t"/>
          <a:lstStyle/>
          <a:p>
            <a:pPr algn="l" indent="0" marL="0">
              <a:lnSpc>
                <a:spcPts val="2000"/>
              </a:lnSpc>
              <a:buNone/>
            </a:pPr>
            <a:r>
              <a:rPr lang="en-US" sz="1350" dirty="0">
                <a:solidFill>
                  <a:srgbClr val="CAD6DE"/>
                </a:solidFill>
                <a:latin typeface="Cabin" pitchFamily="34" charset="0"/>
                <a:ea typeface="Cabin" pitchFamily="34" charset="-122"/>
                <a:cs typeface="Cabin" pitchFamily="34" charset="-120"/>
              </a:rPr>
              <a:t>Identifying which product categories or individual products contribute most to revenue is critical. Often, a few categories dominate, while long-tail products, though marginal in revenue, enhance assortment depth.</a:t>
            </a:r>
            <a:endParaRPr lang="en-US" sz="1350" dirty="0"/>
          </a:p>
        </p:txBody>
      </p:sp>
      <p:pic>
        <p:nvPicPr>
          <p:cNvPr id="8" name="Image 1" descr="preencoded.png">    </p:cNvPr>
          <p:cNvPicPr>
            <a:picLocks noChangeAspect="1"/>
          </p:cNvPicPr>
          <p:nvPr/>
        </p:nvPicPr>
        <p:blipFill>
          <a:blip r:embed="rId2"/>
          <a:stretch>
            <a:fillRect/>
          </a:stretch>
        </p:blipFill>
        <p:spPr>
          <a:xfrm>
            <a:off x="5196007" y="2463522"/>
            <a:ext cx="2119074" cy="2119074"/>
          </a:xfrm>
          <a:prstGeom prst="rect">
            <a:avLst/>
          </a:prstGeom>
        </p:spPr>
      </p:pic>
      <p:sp>
        <p:nvSpPr>
          <p:cNvPr id="9" name="Text 5"/>
          <p:cNvSpPr/>
          <p:nvPr/>
        </p:nvSpPr>
        <p:spPr>
          <a:xfrm>
            <a:off x="7463433" y="2463522"/>
            <a:ext cx="1970842" cy="777597"/>
          </a:xfrm>
          <a:prstGeom prst="rect">
            <a:avLst/>
          </a:prstGeom>
          <a:noFill/>
          <a:ln/>
        </p:spPr>
        <p:txBody>
          <a:bodyPr wrap="square" lIns="0" tIns="0" rIns="0" bIns="0" rtlCol="0" anchor="t"/>
          <a:lstStyle/>
          <a:p>
            <a:pPr algn="l" indent="0" marL="0">
              <a:lnSpc>
                <a:spcPts val="2000"/>
              </a:lnSpc>
              <a:buNone/>
            </a:pPr>
            <a:r>
              <a:rPr lang="en-US" sz="1600" dirty="0">
                <a:solidFill>
                  <a:srgbClr val="CAD6DE"/>
                </a:solidFill>
                <a:latin typeface="Unbounded" pitchFamily="34" charset="0"/>
                <a:ea typeface="Unbounded" pitchFamily="34" charset="-122"/>
                <a:cs typeface="Unbounded" pitchFamily="34" charset="-120"/>
              </a:rPr>
              <a:t>Pricing, Stock &amp; Sales Relationship</a:t>
            </a:r>
            <a:endParaRPr lang="en-US" sz="1600" dirty="0"/>
          </a:p>
        </p:txBody>
      </p:sp>
      <p:sp>
        <p:nvSpPr>
          <p:cNvPr id="10" name="Text 6"/>
          <p:cNvSpPr/>
          <p:nvPr/>
        </p:nvSpPr>
        <p:spPr>
          <a:xfrm>
            <a:off x="7463433" y="3330059"/>
            <a:ext cx="1970842" cy="2597944"/>
          </a:xfrm>
          <a:prstGeom prst="rect">
            <a:avLst/>
          </a:prstGeom>
          <a:noFill/>
          <a:ln/>
        </p:spPr>
        <p:txBody>
          <a:bodyPr wrap="square" lIns="0" tIns="0" rIns="0" bIns="0" rtlCol="0" anchor="t"/>
          <a:lstStyle/>
          <a:p>
            <a:pPr algn="l" indent="0" marL="0">
              <a:lnSpc>
                <a:spcPts val="2000"/>
              </a:lnSpc>
              <a:buNone/>
            </a:pPr>
            <a:r>
              <a:rPr lang="en-US" sz="1350" dirty="0">
                <a:solidFill>
                  <a:srgbClr val="CAD6DE"/>
                </a:solidFill>
                <a:latin typeface="Cabin" pitchFamily="34" charset="0"/>
                <a:ea typeface="Cabin" pitchFamily="34" charset="-122"/>
                <a:cs typeface="Cabin" pitchFamily="34" charset="-120"/>
              </a:rPr>
              <a:t>Correlations between product pricing, stock levels, and sales performance reveal that high-priced items typically have lower volume but higher per-unit revenue. Stock-outs directly correlate with lost sales opportunities.</a:t>
            </a:r>
            <a:endParaRPr lang="en-US" sz="1350" dirty="0"/>
          </a:p>
        </p:txBody>
      </p:sp>
      <p:pic>
        <p:nvPicPr>
          <p:cNvPr id="11" name="Image 2" descr="preencoded.png">    </p:cNvPr>
          <p:cNvPicPr>
            <a:picLocks noChangeAspect="1"/>
          </p:cNvPicPr>
          <p:nvPr/>
        </p:nvPicPr>
        <p:blipFill>
          <a:blip r:embed="rId3"/>
          <a:stretch>
            <a:fillRect/>
          </a:stretch>
        </p:blipFill>
        <p:spPr>
          <a:xfrm>
            <a:off x="9619774" y="2463522"/>
            <a:ext cx="2119193" cy="2119193"/>
          </a:xfrm>
          <a:prstGeom prst="rect">
            <a:avLst/>
          </a:prstGeom>
        </p:spPr>
      </p:pic>
      <p:sp>
        <p:nvSpPr>
          <p:cNvPr id="12" name="Text 7"/>
          <p:cNvSpPr/>
          <p:nvPr/>
        </p:nvSpPr>
        <p:spPr>
          <a:xfrm>
            <a:off x="11887319" y="2463522"/>
            <a:ext cx="1970842" cy="518398"/>
          </a:xfrm>
          <a:prstGeom prst="rect">
            <a:avLst/>
          </a:prstGeom>
          <a:noFill/>
          <a:ln/>
        </p:spPr>
        <p:txBody>
          <a:bodyPr wrap="square" lIns="0" tIns="0" rIns="0" bIns="0" rtlCol="0" anchor="t"/>
          <a:lstStyle/>
          <a:p>
            <a:pPr algn="l" indent="0" marL="0">
              <a:lnSpc>
                <a:spcPts val="2000"/>
              </a:lnSpc>
              <a:buNone/>
            </a:pPr>
            <a:r>
              <a:rPr lang="en-US" sz="1600" dirty="0">
                <a:solidFill>
                  <a:srgbClr val="CAD6DE"/>
                </a:solidFill>
                <a:latin typeface="Unbounded" pitchFamily="34" charset="0"/>
                <a:ea typeface="Unbounded" pitchFamily="34" charset="-122"/>
                <a:cs typeface="Unbounded" pitchFamily="34" charset="-120"/>
              </a:rPr>
              <a:t>Demand Trends &amp; Anomalies</a:t>
            </a:r>
            <a:endParaRPr lang="en-US" sz="1600" dirty="0"/>
          </a:p>
        </p:txBody>
      </p:sp>
      <p:sp>
        <p:nvSpPr>
          <p:cNvPr id="13" name="Text 8"/>
          <p:cNvSpPr/>
          <p:nvPr/>
        </p:nvSpPr>
        <p:spPr>
          <a:xfrm>
            <a:off x="11887319" y="3070860"/>
            <a:ext cx="1970842" cy="2597944"/>
          </a:xfrm>
          <a:prstGeom prst="rect">
            <a:avLst/>
          </a:prstGeom>
          <a:noFill/>
          <a:ln/>
        </p:spPr>
        <p:txBody>
          <a:bodyPr wrap="square" lIns="0" tIns="0" rIns="0" bIns="0" rtlCol="0" anchor="t"/>
          <a:lstStyle/>
          <a:p>
            <a:pPr algn="l" indent="0" marL="0">
              <a:lnSpc>
                <a:spcPts val="2000"/>
              </a:lnSpc>
              <a:buNone/>
            </a:pPr>
            <a:r>
              <a:rPr lang="en-US" sz="1350" dirty="0">
                <a:solidFill>
                  <a:srgbClr val="CAD6DE"/>
                </a:solidFill>
                <a:latin typeface="Cabin" pitchFamily="34" charset="0"/>
                <a:ea typeface="Cabin" pitchFamily="34" charset="-122"/>
                <a:cs typeface="Cabin" pitchFamily="34" charset="-120"/>
              </a:rPr>
              <a:t>Understanding how product demand shifts seasonally or monthly helps identify anomalies. Sudden spikes or drops can indicate successful promotions, data issues, or supply chain constraints, offering actionable insights.</a:t>
            </a:r>
            <a:endParaRPr lang="en-US" sz="1350" dirty="0"/>
          </a:p>
        </p:txBody>
      </p:sp>
      <p:sp>
        <p:nvSpPr>
          <p:cNvPr id="14" name="Shape 9"/>
          <p:cNvSpPr/>
          <p:nvPr/>
        </p:nvSpPr>
        <p:spPr>
          <a:xfrm>
            <a:off x="772239" y="6094928"/>
            <a:ext cx="13085921" cy="681395"/>
          </a:xfrm>
          <a:prstGeom prst="roundRect">
            <a:avLst>
              <a:gd name="adj" fmla="val 3881"/>
            </a:avLst>
          </a:prstGeom>
          <a:solidFill>
            <a:srgbClr val="054842"/>
          </a:solidFill>
          <a:ln/>
        </p:spPr>
      </p:sp>
      <p:pic>
        <p:nvPicPr>
          <p:cNvPr id="15" name="Image 3" descr="preencoded.png">    </p:cNvPr>
          <p:cNvPicPr>
            <a:picLocks noChangeAspect="1"/>
          </p:cNvPicPr>
          <p:nvPr/>
        </p:nvPicPr>
        <p:blipFill>
          <a:blip r:embed="rId4"/>
          <a:stretch>
            <a:fillRect/>
          </a:stretch>
        </p:blipFill>
        <p:spPr>
          <a:xfrm>
            <a:off x="948452" y="6351508"/>
            <a:ext cx="220385" cy="176213"/>
          </a:xfrm>
          <a:prstGeom prst="rect">
            <a:avLst/>
          </a:prstGeom>
        </p:spPr>
      </p:pic>
      <p:sp>
        <p:nvSpPr>
          <p:cNvPr id="16" name="Text 10"/>
          <p:cNvSpPr/>
          <p:nvPr/>
        </p:nvSpPr>
        <p:spPr>
          <a:xfrm>
            <a:off x="1345049" y="6287333"/>
            <a:ext cx="12336899" cy="267414"/>
          </a:xfrm>
          <a:prstGeom prst="rect">
            <a:avLst/>
          </a:prstGeom>
          <a:noFill/>
          <a:ln/>
        </p:spPr>
        <p:txBody>
          <a:bodyPr wrap="none" lIns="0" tIns="0" rIns="0" bIns="0" rtlCol="0" anchor="t"/>
          <a:lstStyle/>
          <a:p>
            <a:pPr algn="l" indent="0" marL="0">
              <a:lnSpc>
                <a:spcPts val="2000"/>
              </a:lnSpc>
              <a:buNone/>
            </a:pPr>
            <a:r>
              <a:rPr lang="en-US" sz="1350" dirty="0">
                <a:solidFill>
                  <a:srgbClr val="000000"/>
                </a:solidFill>
                <a:latin typeface="Cabin" pitchFamily="34" charset="0"/>
                <a:ea typeface="Cabin" pitchFamily="34" charset="-122"/>
                <a:cs typeface="Cabin" pitchFamily="34" charset="-120"/>
              </a:rPr>
              <a:t>✔️</a:t>
            </a:r>
            <a:pPr algn="l" indent="0" marL="0">
              <a:lnSpc>
                <a:spcPts val="2000"/>
              </a:lnSpc>
              <a:buNone/>
            </a:pPr>
            <a:r>
              <a:rPr lang="en-US" sz="1350" dirty="0">
                <a:solidFill>
                  <a:srgbClr val="FFFFFF"/>
                </a:solidFill>
                <a:latin typeface="Cabin" pitchFamily="34" charset="0"/>
                <a:ea typeface="Cabin" pitchFamily="34" charset="-122"/>
                <a:cs typeface="Cabin" pitchFamily="34" charset="-120"/>
              </a:rPr>
              <a:t> MECE: Revenue + Pricing + Time-based Demand provides a holistic view of product performance.</a:t>
            </a:r>
            <a:endParaRPr lang="en-US" sz="13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837724" y="748903"/>
            <a:ext cx="1083231" cy="393502"/>
          </a:xfrm>
          <a:prstGeom prst="roundRect">
            <a:avLst>
              <a:gd name="adj" fmla="val 6388"/>
            </a:avLst>
          </a:prstGeom>
          <a:solidFill>
            <a:srgbClr val="054842"/>
          </a:solidFill>
          <a:ln/>
        </p:spPr>
      </p:sp>
      <p:sp>
        <p:nvSpPr>
          <p:cNvPr id="3" name="Text 1"/>
          <p:cNvSpPr/>
          <p:nvPr/>
        </p:nvSpPr>
        <p:spPr>
          <a:xfrm>
            <a:off x="963335" y="811649"/>
            <a:ext cx="832009" cy="268010"/>
          </a:xfrm>
          <a:prstGeom prst="rect">
            <a:avLst/>
          </a:prstGeom>
          <a:noFill/>
          <a:ln/>
        </p:spPr>
        <p:txBody>
          <a:bodyPr wrap="none" lIns="0" tIns="0" rIns="0" bIns="0" rtlCol="0" anchor="t"/>
          <a:lstStyle/>
          <a:p>
            <a:pPr algn="l" indent="0" marL="0">
              <a:lnSpc>
                <a:spcPts val="2100"/>
              </a:lnSpc>
              <a:buNone/>
            </a:pPr>
            <a:r>
              <a:rPr lang="en-US" sz="1300" dirty="0">
                <a:solidFill>
                  <a:srgbClr val="CAD6DE"/>
                </a:solidFill>
                <a:latin typeface="Cabin" pitchFamily="34" charset="0"/>
                <a:ea typeface="Cabin" pitchFamily="34" charset="-122"/>
                <a:cs typeface="Cabin" pitchFamily="34" charset="-120"/>
              </a:rPr>
              <a:t>CHAPTER 3</a:t>
            </a:r>
            <a:endParaRPr lang="en-US" sz="1300" dirty="0"/>
          </a:p>
        </p:txBody>
      </p:sp>
      <p:sp>
        <p:nvSpPr>
          <p:cNvPr id="4" name="Text 2"/>
          <p:cNvSpPr/>
          <p:nvPr/>
        </p:nvSpPr>
        <p:spPr>
          <a:xfrm>
            <a:off x="837724" y="1226106"/>
            <a:ext cx="12954952" cy="985361"/>
          </a:xfrm>
          <a:prstGeom prst="rect">
            <a:avLst/>
          </a:prstGeom>
          <a:noFill/>
          <a:ln/>
        </p:spPr>
        <p:txBody>
          <a:bodyPr wrap="square" lIns="0" tIns="0" rIns="0" bIns="0" rtlCol="0" anchor="t"/>
          <a:lstStyle/>
          <a:p>
            <a:pPr algn="l" indent="0" marL="0">
              <a:lnSpc>
                <a:spcPts val="3850"/>
              </a:lnSpc>
              <a:buNone/>
            </a:pPr>
            <a:r>
              <a:rPr lang="en-US" sz="3100" dirty="0">
                <a:solidFill>
                  <a:srgbClr val="FFFFFF"/>
                </a:solidFill>
                <a:latin typeface="Unbounded" pitchFamily="34" charset="0"/>
                <a:ea typeface="Unbounded" pitchFamily="34" charset="-122"/>
                <a:cs typeface="Unbounded" pitchFamily="34" charset="-120"/>
              </a:rPr>
              <a:t>EMPLOYEE DIMENSION: Exploring "Who Manages Sales?"</a:t>
            </a:r>
            <a:endParaRPr lang="en-US" sz="3100" dirty="0"/>
          </a:p>
        </p:txBody>
      </p:sp>
      <p:sp>
        <p:nvSpPr>
          <p:cNvPr id="5" name="Shape 3"/>
          <p:cNvSpPr/>
          <p:nvPr/>
        </p:nvSpPr>
        <p:spPr>
          <a:xfrm>
            <a:off x="837724" y="2839641"/>
            <a:ext cx="4178618" cy="3507819"/>
          </a:xfrm>
          <a:prstGeom prst="roundRect">
            <a:avLst>
              <a:gd name="adj" fmla="val 3128"/>
            </a:avLst>
          </a:prstGeom>
          <a:solidFill>
            <a:srgbClr val="112836"/>
          </a:solidFill>
          <a:ln/>
        </p:spPr>
      </p:sp>
      <p:sp>
        <p:nvSpPr>
          <p:cNvPr id="6" name="Shape 4"/>
          <p:cNvSpPr/>
          <p:nvPr/>
        </p:nvSpPr>
        <p:spPr>
          <a:xfrm>
            <a:off x="837724" y="2816781"/>
            <a:ext cx="4178618" cy="91440"/>
          </a:xfrm>
          <a:prstGeom prst="roundRect">
            <a:avLst>
              <a:gd name="adj" fmla="val 34360"/>
            </a:avLst>
          </a:prstGeom>
          <a:solidFill>
            <a:srgbClr val="0A988B"/>
          </a:solidFill>
          <a:ln/>
        </p:spPr>
      </p:sp>
      <p:sp>
        <p:nvSpPr>
          <p:cNvPr id="7" name="Shape 5"/>
          <p:cNvSpPr/>
          <p:nvPr/>
        </p:nvSpPr>
        <p:spPr>
          <a:xfrm>
            <a:off x="2612886" y="2525554"/>
            <a:ext cx="628293" cy="628293"/>
          </a:xfrm>
          <a:prstGeom prst="roundRect">
            <a:avLst>
              <a:gd name="adj" fmla="val 145537"/>
            </a:avLst>
          </a:prstGeom>
          <a:solidFill>
            <a:srgbClr val="0A988B"/>
          </a:solidFill>
          <a:ln/>
        </p:spPr>
      </p:sp>
      <p:pic>
        <p:nvPicPr>
          <p:cNvPr id="8"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2801362" y="2713911"/>
            <a:ext cx="251341" cy="251341"/>
          </a:xfrm>
          <a:prstGeom prst="rect">
            <a:avLst/>
          </a:prstGeom>
        </p:spPr>
      </p:pic>
      <p:sp>
        <p:nvSpPr>
          <p:cNvPr id="9" name="Text 6"/>
          <p:cNvSpPr/>
          <p:nvPr/>
        </p:nvSpPr>
        <p:spPr>
          <a:xfrm>
            <a:off x="1070015" y="3363278"/>
            <a:ext cx="3714036" cy="616029"/>
          </a:xfrm>
          <a:prstGeom prst="rect">
            <a:avLst/>
          </a:prstGeom>
          <a:noFill/>
          <a:ln/>
        </p:spPr>
        <p:txBody>
          <a:bodyPr wrap="squar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Geographic &amp; Title Distribution</a:t>
            </a:r>
            <a:endParaRPr lang="en-US" sz="1900" dirty="0"/>
          </a:p>
        </p:txBody>
      </p:sp>
      <p:sp>
        <p:nvSpPr>
          <p:cNvPr id="10" name="Text 7"/>
          <p:cNvSpPr/>
          <p:nvPr/>
        </p:nvSpPr>
        <p:spPr>
          <a:xfrm>
            <a:off x="1070015" y="4104918"/>
            <a:ext cx="3714036" cy="2010251"/>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Analysis of employee distribution by geography and title reveals uneven regional staffing and concentrations of specific titles in certain areas, reflecting organizational structure and operational focus.</a:t>
            </a:r>
            <a:endParaRPr lang="en-US" sz="1600" dirty="0"/>
          </a:p>
        </p:txBody>
      </p:sp>
      <p:sp>
        <p:nvSpPr>
          <p:cNvPr id="11" name="Shape 8"/>
          <p:cNvSpPr/>
          <p:nvPr/>
        </p:nvSpPr>
        <p:spPr>
          <a:xfrm>
            <a:off x="5225772" y="2839641"/>
            <a:ext cx="4178737" cy="3507819"/>
          </a:xfrm>
          <a:prstGeom prst="roundRect">
            <a:avLst>
              <a:gd name="adj" fmla="val 3128"/>
            </a:avLst>
          </a:prstGeom>
          <a:solidFill>
            <a:srgbClr val="112836"/>
          </a:solidFill>
          <a:ln/>
        </p:spPr>
      </p:sp>
      <p:sp>
        <p:nvSpPr>
          <p:cNvPr id="12" name="Shape 9"/>
          <p:cNvSpPr/>
          <p:nvPr/>
        </p:nvSpPr>
        <p:spPr>
          <a:xfrm>
            <a:off x="5225772" y="2816781"/>
            <a:ext cx="4178737" cy="91440"/>
          </a:xfrm>
          <a:prstGeom prst="roundRect">
            <a:avLst>
              <a:gd name="adj" fmla="val 34360"/>
            </a:avLst>
          </a:prstGeom>
          <a:solidFill>
            <a:srgbClr val="0A988B"/>
          </a:solidFill>
          <a:ln/>
        </p:spPr>
      </p:sp>
      <p:sp>
        <p:nvSpPr>
          <p:cNvPr id="13" name="Shape 10"/>
          <p:cNvSpPr/>
          <p:nvPr/>
        </p:nvSpPr>
        <p:spPr>
          <a:xfrm>
            <a:off x="7000935" y="2525554"/>
            <a:ext cx="628293" cy="628293"/>
          </a:xfrm>
          <a:prstGeom prst="roundRect">
            <a:avLst>
              <a:gd name="adj" fmla="val 145537"/>
            </a:avLst>
          </a:prstGeom>
          <a:solidFill>
            <a:srgbClr val="0A988B"/>
          </a:solidFill>
          <a:ln/>
        </p:spPr>
      </p:sp>
      <p:pic>
        <p:nvPicPr>
          <p:cNvPr id="14"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89410" y="2713911"/>
            <a:ext cx="251341" cy="251341"/>
          </a:xfrm>
          <a:prstGeom prst="rect">
            <a:avLst/>
          </a:prstGeom>
        </p:spPr>
      </p:pic>
      <p:sp>
        <p:nvSpPr>
          <p:cNvPr id="15" name="Text 11"/>
          <p:cNvSpPr/>
          <p:nvPr/>
        </p:nvSpPr>
        <p:spPr>
          <a:xfrm>
            <a:off x="5458063" y="3363278"/>
            <a:ext cx="3447098" cy="308015"/>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Hiring Trends Over Time</a:t>
            </a:r>
            <a:endParaRPr lang="en-US" sz="1900" dirty="0"/>
          </a:p>
        </p:txBody>
      </p:sp>
      <p:sp>
        <p:nvSpPr>
          <p:cNvPr id="16" name="Text 12"/>
          <p:cNvSpPr/>
          <p:nvPr/>
        </p:nvSpPr>
        <p:spPr>
          <a:xfrm>
            <a:off x="5458063" y="3796903"/>
            <a:ext cx="3714155" cy="2010251"/>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Observing hiring trends across employee titles over time can highlight expansion phases through hiring waves. Senior roles typically show lower hiring frequency but longer tenure, indicating stability at higher levels.</a:t>
            </a:r>
            <a:endParaRPr lang="en-US" sz="1600" dirty="0"/>
          </a:p>
        </p:txBody>
      </p:sp>
      <p:sp>
        <p:nvSpPr>
          <p:cNvPr id="17" name="Shape 13"/>
          <p:cNvSpPr/>
          <p:nvPr/>
        </p:nvSpPr>
        <p:spPr>
          <a:xfrm>
            <a:off x="9613940" y="2839641"/>
            <a:ext cx="4178737" cy="3507819"/>
          </a:xfrm>
          <a:prstGeom prst="roundRect">
            <a:avLst>
              <a:gd name="adj" fmla="val 3128"/>
            </a:avLst>
          </a:prstGeom>
          <a:solidFill>
            <a:srgbClr val="112836"/>
          </a:solidFill>
          <a:ln/>
        </p:spPr>
      </p:sp>
      <p:sp>
        <p:nvSpPr>
          <p:cNvPr id="18" name="Shape 14"/>
          <p:cNvSpPr/>
          <p:nvPr/>
        </p:nvSpPr>
        <p:spPr>
          <a:xfrm>
            <a:off x="9613940" y="2816781"/>
            <a:ext cx="4178737" cy="91440"/>
          </a:xfrm>
          <a:prstGeom prst="roundRect">
            <a:avLst>
              <a:gd name="adj" fmla="val 34360"/>
            </a:avLst>
          </a:prstGeom>
          <a:solidFill>
            <a:srgbClr val="0A988B"/>
          </a:solidFill>
          <a:ln/>
        </p:spPr>
      </p:sp>
      <p:sp>
        <p:nvSpPr>
          <p:cNvPr id="19" name="Shape 15"/>
          <p:cNvSpPr/>
          <p:nvPr/>
        </p:nvSpPr>
        <p:spPr>
          <a:xfrm>
            <a:off x="11389102" y="2525554"/>
            <a:ext cx="628293" cy="628293"/>
          </a:xfrm>
          <a:prstGeom prst="roundRect">
            <a:avLst>
              <a:gd name="adj" fmla="val 145537"/>
            </a:avLst>
          </a:prstGeom>
          <a:solidFill>
            <a:srgbClr val="0A988B"/>
          </a:solidFill>
          <a:ln/>
        </p:spPr>
      </p:sp>
      <p:pic>
        <p:nvPicPr>
          <p:cNvPr id="20"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577578" y="2713911"/>
            <a:ext cx="251341" cy="251341"/>
          </a:xfrm>
          <a:prstGeom prst="rect">
            <a:avLst/>
          </a:prstGeom>
        </p:spPr>
      </p:pic>
      <p:sp>
        <p:nvSpPr>
          <p:cNvPr id="21" name="Text 16"/>
          <p:cNvSpPr/>
          <p:nvPr/>
        </p:nvSpPr>
        <p:spPr>
          <a:xfrm>
            <a:off x="9846231" y="3363278"/>
            <a:ext cx="3699867" cy="308015"/>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Title &amp; Courtesy Patterns</a:t>
            </a:r>
            <a:endParaRPr lang="en-US" sz="1900" dirty="0"/>
          </a:p>
        </p:txBody>
      </p:sp>
      <p:sp>
        <p:nvSpPr>
          <p:cNvPr id="22" name="Text 17"/>
          <p:cNvSpPr/>
          <p:nvPr/>
        </p:nvSpPr>
        <p:spPr>
          <a:xfrm>
            <a:off x="9846231" y="3796903"/>
            <a:ext cx="3714155" cy="2010251"/>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Patterns in employee title and courtesy title distributions strongly align with job seniority, clearly reflecting the organizational hierarchy. This provides insight into formal and informal structures within the company.</a:t>
            </a:r>
            <a:endParaRPr lang="en-US" sz="1600" dirty="0"/>
          </a:p>
        </p:txBody>
      </p:sp>
      <p:sp>
        <p:nvSpPr>
          <p:cNvPr id="23" name="Shape 18"/>
          <p:cNvSpPr/>
          <p:nvPr/>
        </p:nvSpPr>
        <p:spPr>
          <a:xfrm>
            <a:off x="837724" y="6583085"/>
            <a:ext cx="12954952" cy="897493"/>
          </a:xfrm>
          <a:prstGeom prst="roundRect">
            <a:avLst>
              <a:gd name="adj" fmla="val 3501"/>
            </a:avLst>
          </a:prstGeom>
          <a:solidFill>
            <a:srgbClr val="054842"/>
          </a:solidFill>
          <a:ln/>
        </p:spPr>
      </p:sp>
      <p:pic>
        <p:nvPicPr>
          <p:cNvPr id="24" name="Image 3" descr="preencoded.png">    </p:cNvPr>
          <p:cNvPicPr>
            <a:picLocks noChangeAspect="1"/>
          </p:cNvPicPr>
          <p:nvPr/>
        </p:nvPicPr>
        <p:blipFill>
          <a:blip r:embed="rId7"/>
          <a:stretch>
            <a:fillRect/>
          </a:stretch>
        </p:blipFill>
        <p:spPr>
          <a:xfrm>
            <a:off x="1047155" y="6897648"/>
            <a:ext cx="261818" cy="209431"/>
          </a:xfrm>
          <a:prstGeom prst="rect">
            <a:avLst/>
          </a:prstGeom>
        </p:spPr>
      </p:pic>
      <p:sp>
        <p:nvSpPr>
          <p:cNvPr id="25" name="Text 19"/>
          <p:cNvSpPr/>
          <p:nvPr/>
        </p:nvSpPr>
        <p:spPr>
          <a:xfrm>
            <a:off x="1518404" y="6844784"/>
            <a:ext cx="12064841" cy="342662"/>
          </a:xfrm>
          <a:prstGeom prst="rect">
            <a:avLst/>
          </a:prstGeom>
          <a:noFill/>
          <a:ln/>
        </p:spPr>
        <p:txBody>
          <a:bodyPr wrap="none" lIns="0" tIns="0" rIns="0" bIns="0" rtlCol="0" anchor="t"/>
          <a:lstStyle/>
          <a:p>
            <a:pPr algn="l" indent="0" marL="0">
              <a:lnSpc>
                <a:spcPts val="2600"/>
              </a:lnSpc>
              <a:buNone/>
            </a:pPr>
            <a:r>
              <a:rPr lang="en-US" sz="1600" dirty="0">
                <a:solidFill>
                  <a:srgbClr val="000000"/>
                </a:solidFill>
                <a:latin typeface="Cabin" pitchFamily="34" charset="0"/>
                <a:ea typeface="Cabin" pitchFamily="34" charset="-122"/>
                <a:cs typeface="Cabin" pitchFamily="34" charset="-120"/>
              </a:rPr>
              <a:t>✔️</a:t>
            </a:r>
            <a:pPr algn="l" indent="0" marL="0">
              <a:lnSpc>
                <a:spcPts val="2600"/>
              </a:lnSpc>
              <a:buNone/>
            </a:pPr>
            <a:r>
              <a:rPr lang="en-US" sz="1600" dirty="0">
                <a:solidFill>
                  <a:srgbClr val="FFFFFF"/>
                </a:solidFill>
                <a:latin typeface="Cabin" pitchFamily="34" charset="0"/>
                <a:ea typeface="Cabin" pitchFamily="34" charset="-122"/>
                <a:cs typeface="Cabin" pitchFamily="34" charset="-120"/>
              </a:rPr>
              <a:t> MECE: Structure + Time + Hierarchy ensures a complete understanding of the employee landscape.</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837724" y="1074539"/>
            <a:ext cx="1089422" cy="393502"/>
          </a:xfrm>
          <a:prstGeom prst="roundRect">
            <a:avLst>
              <a:gd name="adj" fmla="val 6388"/>
            </a:avLst>
          </a:prstGeom>
          <a:solidFill>
            <a:srgbClr val="054842"/>
          </a:solidFill>
          <a:ln/>
        </p:spPr>
      </p:sp>
      <p:sp>
        <p:nvSpPr>
          <p:cNvPr id="3" name="Text 1"/>
          <p:cNvSpPr/>
          <p:nvPr/>
        </p:nvSpPr>
        <p:spPr>
          <a:xfrm>
            <a:off x="963335" y="1137285"/>
            <a:ext cx="838200" cy="268010"/>
          </a:xfrm>
          <a:prstGeom prst="rect">
            <a:avLst/>
          </a:prstGeom>
          <a:noFill/>
          <a:ln/>
        </p:spPr>
        <p:txBody>
          <a:bodyPr wrap="none" lIns="0" tIns="0" rIns="0" bIns="0" rtlCol="0" anchor="t"/>
          <a:lstStyle/>
          <a:p>
            <a:pPr algn="l" indent="0" marL="0">
              <a:lnSpc>
                <a:spcPts val="2100"/>
              </a:lnSpc>
              <a:buNone/>
            </a:pPr>
            <a:r>
              <a:rPr lang="en-US" sz="1300" dirty="0">
                <a:solidFill>
                  <a:srgbClr val="CAD6DE"/>
                </a:solidFill>
                <a:latin typeface="Cabin" pitchFamily="34" charset="0"/>
                <a:ea typeface="Cabin" pitchFamily="34" charset="-122"/>
                <a:cs typeface="Cabin" pitchFamily="34" charset="-120"/>
              </a:rPr>
              <a:t>CHAPTER 4</a:t>
            </a:r>
            <a:endParaRPr lang="en-US" sz="1300" dirty="0"/>
          </a:p>
        </p:txBody>
      </p:sp>
      <p:sp>
        <p:nvSpPr>
          <p:cNvPr id="4" name="Text 2"/>
          <p:cNvSpPr/>
          <p:nvPr/>
        </p:nvSpPr>
        <p:spPr>
          <a:xfrm>
            <a:off x="837724" y="1551742"/>
            <a:ext cx="12954952" cy="985361"/>
          </a:xfrm>
          <a:prstGeom prst="rect">
            <a:avLst/>
          </a:prstGeom>
          <a:noFill/>
          <a:ln/>
        </p:spPr>
        <p:txBody>
          <a:bodyPr wrap="square" lIns="0" tIns="0" rIns="0" bIns="0" rtlCol="0" anchor="t"/>
          <a:lstStyle/>
          <a:p>
            <a:pPr algn="l" indent="0" marL="0">
              <a:lnSpc>
                <a:spcPts val="3850"/>
              </a:lnSpc>
              <a:buNone/>
            </a:pPr>
            <a:r>
              <a:rPr lang="en-US" sz="3100" dirty="0">
                <a:solidFill>
                  <a:srgbClr val="FFFFFF"/>
                </a:solidFill>
                <a:latin typeface="Unbounded" pitchFamily="34" charset="0"/>
                <a:ea typeface="Unbounded" pitchFamily="34" charset="-122"/>
                <a:cs typeface="Unbounded" pitchFamily="34" charset="-120"/>
              </a:rPr>
              <a:t>SUPPLIER DIMENSION: Investigating "Who Supplies Products?"</a:t>
            </a:r>
            <a:endParaRPr lang="en-US" sz="3100" dirty="0"/>
          </a:p>
        </p:txBody>
      </p:sp>
      <p:sp>
        <p:nvSpPr>
          <p:cNvPr id="5" name="Shape 3"/>
          <p:cNvSpPr/>
          <p:nvPr/>
        </p:nvSpPr>
        <p:spPr>
          <a:xfrm>
            <a:off x="837724" y="2851190"/>
            <a:ext cx="12954952" cy="3170753"/>
          </a:xfrm>
          <a:prstGeom prst="roundRect">
            <a:avLst>
              <a:gd name="adj" fmla="val 991"/>
            </a:avLst>
          </a:prstGeom>
          <a:solidFill>
            <a:srgbClr val="304755"/>
          </a:solidFill>
          <a:ln/>
        </p:spPr>
      </p:sp>
      <p:sp>
        <p:nvSpPr>
          <p:cNvPr id="6" name="Shape 4"/>
          <p:cNvSpPr/>
          <p:nvPr/>
        </p:nvSpPr>
        <p:spPr>
          <a:xfrm>
            <a:off x="837724" y="2851190"/>
            <a:ext cx="4318278" cy="3170753"/>
          </a:xfrm>
          <a:prstGeom prst="roundRect">
            <a:avLst>
              <a:gd name="adj" fmla="val 991"/>
            </a:avLst>
          </a:prstGeom>
          <a:solidFill>
            <a:srgbClr val="304755"/>
          </a:solidFill>
          <a:ln/>
        </p:spPr>
      </p:sp>
      <p:sp>
        <p:nvSpPr>
          <p:cNvPr id="7" name="Text 5"/>
          <p:cNvSpPr/>
          <p:nvPr/>
        </p:nvSpPr>
        <p:spPr>
          <a:xfrm>
            <a:off x="1047155" y="3060621"/>
            <a:ext cx="3899416" cy="616029"/>
          </a:xfrm>
          <a:prstGeom prst="rect">
            <a:avLst/>
          </a:prstGeom>
          <a:noFill/>
          <a:ln/>
        </p:spPr>
        <p:txBody>
          <a:bodyPr wrap="squar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Regional Supplier Distribution</a:t>
            </a:r>
            <a:endParaRPr lang="en-US" sz="1900" dirty="0"/>
          </a:p>
        </p:txBody>
      </p:sp>
      <p:sp>
        <p:nvSpPr>
          <p:cNvPr id="8" name="Text 6"/>
          <p:cNvSpPr/>
          <p:nvPr/>
        </p:nvSpPr>
        <p:spPr>
          <a:xfrm>
            <a:off x="1047155" y="3802261"/>
            <a:ext cx="3899416" cy="2010251"/>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Analyzing regional trends in supplier distribution and pricing reveals dominant supplier presences in certain regions. Regional pricing differences suggest variations in logistics and cost structures, offering insights for procurement.</a:t>
            </a:r>
            <a:endParaRPr lang="en-US" sz="1600" dirty="0"/>
          </a:p>
        </p:txBody>
      </p:sp>
      <p:sp>
        <p:nvSpPr>
          <p:cNvPr id="9" name="Shape 7"/>
          <p:cNvSpPr/>
          <p:nvPr/>
        </p:nvSpPr>
        <p:spPr>
          <a:xfrm>
            <a:off x="5156002" y="2851190"/>
            <a:ext cx="4318278" cy="3170753"/>
          </a:xfrm>
          <a:prstGeom prst="rect">
            <a:avLst/>
          </a:prstGeom>
          <a:solidFill>
            <a:srgbClr val="304755"/>
          </a:solidFill>
          <a:ln/>
        </p:spPr>
      </p:sp>
      <p:sp>
        <p:nvSpPr>
          <p:cNvPr id="10" name="Shape 8"/>
          <p:cNvSpPr/>
          <p:nvPr/>
        </p:nvSpPr>
        <p:spPr>
          <a:xfrm>
            <a:off x="5156002" y="2851190"/>
            <a:ext cx="22860" cy="3170753"/>
          </a:xfrm>
          <a:prstGeom prst="roundRect">
            <a:avLst>
              <a:gd name="adj" fmla="val 137440"/>
            </a:avLst>
          </a:prstGeom>
          <a:solidFill>
            <a:srgbClr val="49606E"/>
          </a:solidFill>
          <a:ln/>
        </p:spPr>
      </p:sp>
      <p:sp>
        <p:nvSpPr>
          <p:cNvPr id="11" name="Text 9"/>
          <p:cNvSpPr/>
          <p:nvPr/>
        </p:nvSpPr>
        <p:spPr>
          <a:xfrm>
            <a:off x="5365433" y="3060621"/>
            <a:ext cx="3899416" cy="616029"/>
          </a:xfrm>
          <a:prstGeom prst="rect">
            <a:avLst/>
          </a:prstGeom>
          <a:noFill/>
          <a:ln/>
        </p:spPr>
        <p:txBody>
          <a:bodyPr wrap="squar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Supplier–Category Mapping</a:t>
            </a:r>
            <a:endParaRPr lang="en-US" sz="1900" dirty="0"/>
          </a:p>
        </p:txBody>
      </p:sp>
      <p:sp>
        <p:nvSpPr>
          <p:cNvPr id="12" name="Text 10"/>
          <p:cNvSpPr/>
          <p:nvPr/>
        </p:nvSpPr>
        <p:spPr>
          <a:xfrm>
            <a:off x="5365433" y="3802261"/>
            <a:ext cx="3899416" cy="2010251"/>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Understanding how suppliers are distributed across different product categories shows that some specialize, while others diversify. This mapping is crucial for assessing supplier dependencies and identifying potential risks.</a:t>
            </a:r>
            <a:endParaRPr lang="en-US" sz="1600" dirty="0"/>
          </a:p>
        </p:txBody>
      </p:sp>
      <p:sp>
        <p:nvSpPr>
          <p:cNvPr id="13" name="Shape 11"/>
          <p:cNvSpPr/>
          <p:nvPr/>
        </p:nvSpPr>
        <p:spPr>
          <a:xfrm>
            <a:off x="9474279" y="2851190"/>
            <a:ext cx="4318278" cy="3170753"/>
          </a:xfrm>
          <a:prstGeom prst="rect">
            <a:avLst/>
          </a:prstGeom>
          <a:solidFill>
            <a:srgbClr val="304755"/>
          </a:solidFill>
          <a:ln/>
        </p:spPr>
      </p:sp>
      <p:sp>
        <p:nvSpPr>
          <p:cNvPr id="14" name="Shape 12"/>
          <p:cNvSpPr/>
          <p:nvPr/>
        </p:nvSpPr>
        <p:spPr>
          <a:xfrm>
            <a:off x="9474279" y="2851190"/>
            <a:ext cx="22860" cy="3170753"/>
          </a:xfrm>
          <a:prstGeom prst="roundRect">
            <a:avLst>
              <a:gd name="adj" fmla="val 137440"/>
            </a:avLst>
          </a:prstGeom>
          <a:solidFill>
            <a:srgbClr val="49606E"/>
          </a:solidFill>
          <a:ln/>
        </p:spPr>
      </p:sp>
      <p:sp>
        <p:nvSpPr>
          <p:cNvPr id="15" name="Text 13"/>
          <p:cNvSpPr/>
          <p:nvPr/>
        </p:nvSpPr>
        <p:spPr>
          <a:xfrm>
            <a:off x="9683710" y="3060621"/>
            <a:ext cx="3899416" cy="616029"/>
          </a:xfrm>
          <a:prstGeom prst="rect">
            <a:avLst/>
          </a:prstGeom>
          <a:noFill/>
          <a:ln/>
        </p:spPr>
        <p:txBody>
          <a:bodyPr wrap="squar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Pricing vs Category vs Region</a:t>
            </a:r>
            <a:endParaRPr lang="en-US" sz="1900" dirty="0"/>
          </a:p>
        </p:txBody>
      </p:sp>
      <p:sp>
        <p:nvSpPr>
          <p:cNvPr id="16" name="Text 14"/>
          <p:cNvSpPr/>
          <p:nvPr/>
        </p:nvSpPr>
        <p:spPr>
          <a:xfrm>
            <a:off x="9683710" y="3802261"/>
            <a:ext cx="3899416" cy="2010251"/>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Examining the interplay of supplier pricing, categories, and regions highlights how category-driven pricing is amplified by regional factors. This analysis can uncover strategic sourcing opportunities and cost optimization potentials.</a:t>
            </a:r>
            <a:endParaRPr lang="en-US" sz="1600" dirty="0"/>
          </a:p>
        </p:txBody>
      </p:sp>
      <p:sp>
        <p:nvSpPr>
          <p:cNvPr id="17" name="Shape 15"/>
          <p:cNvSpPr/>
          <p:nvPr/>
        </p:nvSpPr>
        <p:spPr>
          <a:xfrm>
            <a:off x="837724" y="6257568"/>
            <a:ext cx="12954952" cy="897493"/>
          </a:xfrm>
          <a:prstGeom prst="roundRect">
            <a:avLst>
              <a:gd name="adj" fmla="val 3501"/>
            </a:avLst>
          </a:prstGeom>
          <a:solidFill>
            <a:srgbClr val="054842"/>
          </a:solidFill>
          <a:ln/>
        </p:spPr>
      </p:sp>
      <p:pic>
        <p:nvPicPr>
          <p:cNvPr id="18" name="Image 0" descr="preencoded.png">    </p:cNvPr>
          <p:cNvPicPr>
            <a:picLocks noChangeAspect="1"/>
          </p:cNvPicPr>
          <p:nvPr/>
        </p:nvPicPr>
        <p:blipFill>
          <a:blip r:embed="rId1"/>
          <a:stretch>
            <a:fillRect/>
          </a:stretch>
        </p:blipFill>
        <p:spPr>
          <a:xfrm>
            <a:off x="1047155" y="6572131"/>
            <a:ext cx="261818" cy="209431"/>
          </a:xfrm>
          <a:prstGeom prst="rect">
            <a:avLst/>
          </a:prstGeom>
        </p:spPr>
      </p:pic>
      <p:sp>
        <p:nvSpPr>
          <p:cNvPr id="19" name="Text 16"/>
          <p:cNvSpPr/>
          <p:nvPr/>
        </p:nvSpPr>
        <p:spPr>
          <a:xfrm>
            <a:off x="1518404" y="6519267"/>
            <a:ext cx="12064841" cy="342662"/>
          </a:xfrm>
          <a:prstGeom prst="rect">
            <a:avLst/>
          </a:prstGeom>
          <a:noFill/>
          <a:ln/>
        </p:spPr>
        <p:txBody>
          <a:bodyPr wrap="none" lIns="0" tIns="0" rIns="0" bIns="0" rtlCol="0" anchor="t"/>
          <a:lstStyle/>
          <a:p>
            <a:pPr algn="l" indent="0" marL="0">
              <a:lnSpc>
                <a:spcPts val="2600"/>
              </a:lnSpc>
              <a:buNone/>
            </a:pPr>
            <a:r>
              <a:rPr lang="en-US" sz="1600" dirty="0">
                <a:solidFill>
                  <a:srgbClr val="000000"/>
                </a:solidFill>
                <a:latin typeface="Cabin" pitchFamily="34" charset="0"/>
                <a:ea typeface="Cabin" pitchFamily="34" charset="-122"/>
                <a:cs typeface="Cabin" pitchFamily="34" charset="-120"/>
              </a:rPr>
              <a:t>✔️</a:t>
            </a:r>
            <a:pPr algn="l" indent="0" marL="0">
              <a:lnSpc>
                <a:spcPts val="2600"/>
              </a:lnSpc>
              <a:buNone/>
            </a:pPr>
            <a:r>
              <a:rPr lang="en-US" sz="1600" dirty="0">
                <a:solidFill>
                  <a:srgbClr val="FFFFFF"/>
                </a:solidFill>
                <a:latin typeface="Cabin" pitchFamily="34" charset="0"/>
                <a:ea typeface="Cabin" pitchFamily="34" charset="-122"/>
                <a:cs typeface="Cabin" pitchFamily="34" charset="-120"/>
              </a:rPr>
              <a:t> MECE: Geography + Portfolio + Pricing provides a comprehensive view of the supplier ecosystem.</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837724" y="923330"/>
            <a:ext cx="1083231" cy="393502"/>
          </a:xfrm>
          <a:prstGeom prst="roundRect">
            <a:avLst>
              <a:gd name="adj" fmla="val 6388"/>
            </a:avLst>
          </a:prstGeom>
          <a:solidFill>
            <a:srgbClr val="054842"/>
          </a:solidFill>
          <a:ln/>
        </p:spPr>
      </p:sp>
      <p:sp>
        <p:nvSpPr>
          <p:cNvPr id="3" name="Text 1"/>
          <p:cNvSpPr/>
          <p:nvPr/>
        </p:nvSpPr>
        <p:spPr>
          <a:xfrm>
            <a:off x="963335" y="986076"/>
            <a:ext cx="832009" cy="268010"/>
          </a:xfrm>
          <a:prstGeom prst="rect">
            <a:avLst/>
          </a:prstGeom>
          <a:noFill/>
          <a:ln/>
        </p:spPr>
        <p:txBody>
          <a:bodyPr wrap="none" lIns="0" tIns="0" rIns="0" bIns="0" rtlCol="0" anchor="t"/>
          <a:lstStyle/>
          <a:p>
            <a:pPr algn="l" indent="0" marL="0">
              <a:lnSpc>
                <a:spcPts val="2100"/>
              </a:lnSpc>
              <a:buNone/>
            </a:pPr>
            <a:r>
              <a:rPr lang="en-US" sz="1300" dirty="0">
                <a:solidFill>
                  <a:srgbClr val="CAD6DE"/>
                </a:solidFill>
                <a:latin typeface="Cabin" pitchFamily="34" charset="0"/>
                <a:ea typeface="Cabin" pitchFamily="34" charset="-122"/>
                <a:cs typeface="Cabin" pitchFamily="34" charset="-120"/>
              </a:rPr>
              <a:t>CHAPTER 5</a:t>
            </a:r>
            <a:endParaRPr lang="en-US" sz="1300" dirty="0"/>
          </a:p>
        </p:txBody>
      </p:sp>
      <p:sp>
        <p:nvSpPr>
          <p:cNvPr id="4" name="Text 2"/>
          <p:cNvSpPr/>
          <p:nvPr/>
        </p:nvSpPr>
        <p:spPr>
          <a:xfrm>
            <a:off x="837724" y="1400532"/>
            <a:ext cx="12954952" cy="985361"/>
          </a:xfrm>
          <a:prstGeom prst="rect">
            <a:avLst/>
          </a:prstGeom>
          <a:noFill/>
          <a:ln/>
        </p:spPr>
        <p:txBody>
          <a:bodyPr wrap="square" lIns="0" tIns="0" rIns="0" bIns="0" rtlCol="0" anchor="t"/>
          <a:lstStyle/>
          <a:p>
            <a:pPr algn="l" indent="0" marL="0">
              <a:lnSpc>
                <a:spcPts val="3850"/>
              </a:lnSpc>
              <a:buNone/>
            </a:pPr>
            <a:r>
              <a:rPr lang="en-US" sz="3100" dirty="0">
                <a:solidFill>
                  <a:srgbClr val="FFFFFF"/>
                </a:solidFill>
                <a:latin typeface="Unbounded" pitchFamily="34" charset="0"/>
                <a:ea typeface="Unbounded" pitchFamily="34" charset="-122"/>
                <a:cs typeface="Unbounded" pitchFamily="34" charset="-120"/>
              </a:rPr>
              <a:t>CROSS-DIMENSION INSIGHTS: Uncovering System-Level Patterns</a:t>
            </a:r>
            <a:endParaRPr lang="en-US" sz="3100" dirty="0"/>
          </a:p>
        </p:txBody>
      </p:sp>
      <p:sp>
        <p:nvSpPr>
          <p:cNvPr id="5" name="Text 3"/>
          <p:cNvSpPr/>
          <p:nvPr/>
        </p:nvSpPr>
        <p:spPr>
          <a:xfrm>
            <a:off x="837724" y="2699980"/>
            <a:ext cx="12954952" cy="670084"/>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Beyond individual dimensions, cross-analysis reveals critical interdependencies and system-level patterns that drive overall business performance. These insights are vital for holistic strategic planning.</a:t>
            </a:r>
            <a:endParaRPr lang="en-US" sz="1600" dirty="0"/>
          </a:p>
        </p:txBody>
      </p:sp>
      <p:pic>
        <p:nvPicPr>
          <p:cNvPr id="6" name="Image 0" descr="preencoded.png">    </p:cNvPr>
          <p:cNvPicPr>
            <a:picLocks noChangeAspect="1"/>
          </p:cNvPicPr>
          <p:nvPr/>
        </p:nvPicPr>
        <p:blipFill>
          <a:blip r:embed="rId1"/>
          <a:stretch>
            <a:fillRect/>
          </a:stretch>
        </p:blipFill>
        <p:spPr>
          <a:xfrm>
            <a:off x="837724" y="3605689"/>
            <a:ext cx="4318278" cy="837724"/>
          </a:xfrm>
          <a:prstGeom prst="rect">
            <a:avLst/>
          </a:prstGeom>
        </p:spPr>
      </p:pic>
      <p:sp>
        <p:nvSpPr>
          <p:cNvPr id="7" name="Text 4"/>
          <p:cNvSpPr/>
          <p:nvPr/>
        </p:nvSpPr>
        <p:spPr>
          <a:xfrm>
            <a:off x="1047155" y="4652843"/>
            <a:ext cx="2941558" cy="308015"/>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Customer × Product</a:t>
            </a:r>
            <a:endParaRPr lang="en-US" sz="1900" dirty="0"/>
          </a:p>
        </p:txBody>
      </p:sp>
      <p:sp>
        <p:nvSpPr>
          <p:cNvPr id="8" name="Text 5"/>
          <p:cNvSpPr/>
          <p:nvPr/>
        </p:nvSpPr>
        <p:spPr>
          <a:xfrm>
            <a:off x="1047155" y="5086469"/>
            <a:ext cx="3899416" cy="2010251"/>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Customer location significantly influences category preference, with premium customers often gravitating towards specific high-margin categories. This linkage helps tailor product offerings to regional and demographic demands.</a:t>
            </a:r>
            <a:endParaRPr lang="en-US" sz="1600" dirty="0"/>
          </a:p>
        </p:txBody>
      </p:sp>
      <p:pic>
        <p:nvPicPr>
          <p:cNvPr id="9" name="Image 1" descr="preencoded.png">    </p:cNvPr>
          <p:cNvPicPr>
            <a:picLocks noChangeAspect="1"/>
          </p:cNvPicPr>
          <p:nvPr/>
        </p:nvPicPr>
        <p:blipFill>
          <a:blip r:embed="rId2"/>
          <a:stretch>
            <a:fillRect/>
          </a:stretch>
        </p:blipFill>
        <p:spPr>
          <a:xfrm>
            <a:off x="5156002" y="3605689"/>
            <a:ext cx="4318278" cy="837724"/>
          </a:xfrm>
          <a:prstGeom prst="rect">
            <a:avLst/>
          </a:prstGeom>
        </p:spPr>
      </p:pic>
      <p:sp>
        <p:nvSpPr>
          <p:cNvPr id="10" name="Text 6"/>
          <p:cNvSpPr/>
          <p:nvPr/>
        </p:nvSpPr>
        <p:spPr>
          <a:xfrm>
            <a:off x="5365433" y="4652843"/>
            <a:ext cx="2667714" cy="308015"/>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Product × Supplier</a:t>
            </a:r>
            <a:endParaRPr lang="en-US" sz="1900" dirty="0"/>
          </a:p>
        </p:txBody>
      </p:sp>
      <p:sp>
        <p:nvSpPr>
          <p:cNvPr id="11" name="Text 7"/>
          <p:cNvSpPr/>
          <p:nvPr/>
        </p:nvSpPr>
        <p:spPr>
          <a:xfrm>
            <a:off x="5365433" y="5086469"/>
            <a:ext cx="3899416" cy="2010251"/>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Analysis here exposes supplier concentration risk, particularly for high-revenue categories. Over-reliance on a few suppliers can pose significant operational and financial vulnerabilities, necessitating diversification strategies.</a:t>
            </a:r>
            <a:endParaRPr lang="en-US" sz="1600" dirty="0"/>
          </a:p>
        </p:txBody>
      </p:sp>
      <p:pic>
        <p:nvPicPr>
          <p:cNvPr id="12" name="Image 2" descr="preencoded.png">    </p:cNvPr>
          <p:cNvPicPr>
            <a:picLocks noChangeAspect="1"/>
          </p:cNvPicPr>
          <p:nvPr/>
        </p:nvPicPr>
        <p:blipFill>
          <a:blip r:embed="rId3"/>
          <a:stretch>
            <a:fillRect/>
          </a:stretch>
        </p:blipFill>
        <p:spPr>
          <a:xfrm>
            <a:off x="9474279" y="3605689"/>
            <a:ext cx="4318278" cy="837724"/>
          </a:xfrm>
          <a:prstGeom prst="rect">
            <a:avLst/>
          </a:prstGeom>
        </p:spPr>
      </p:pic>
      <p:sp>
        <p:nvSpPr>
          <p:cNvPr id="13" name="Text 8"/>
          <p:cNvSpPr/>
          <p:nvPr/>
        </p:nvSpPr>
        <p:spPr>
          <a:xfrm>
            <a:off x="9683710" y="4652843"/>
            <a:ext cx="2516862" cy="308015"/>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Employee × Sales</a:t>
            </a:r>
            <a:endParaRPr lang="en-US" sz="1900" dirty="0"/>
          </a:p>
        </p:txBody>
      </p:sp>
      <p:sp>
        <p:nvSpPr>
          <p:cNvPr id="14" name="Text 9"/>
          <p:cNvSpPr/>
          <p:nvPr/>
        </p:nvSpPr>
        <p:spPr>
          <a:xfrm>
            <a:off x="9683710" y="5086469"/>
            <a:ext cx="3899416" cy="2010251"/>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A clear correlation exists where regions with higher employee density often demonstrate higher order volumes. This suggests that staffing levels and regional presence directly impact sales performance and market penetration.</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1448395"/>
            <a:ext cx="12954952" cy="985361"/>
          </a:xfrm>
          <a:prstGeom prst="rect">
            <a:avLst/>
          </a:prstGeom>
          <a:noFill/>
          <a:ln/>
        </p:spPr>
        <p:txBody>
          <a:bodyPr wrap="square" lIns="0" tIns="0" rIns="0" bIns="0" rtlCol="0" anchor="t"/>
          <a:lstStyle/>
          <a:p>
            <a:pPr algn="l" indent="0" marL="0">
              <a:lnSpc>
                <a:spcPts val="3850"/>
              </a:lnSpc>
              <a:buNone/>
            </a:pPr>
            <a:r>
              <a:rPr lang="en-US" sz="3100" dirty="0">
                <a:solidFill>
                  <a:srgbClr val="FFFFFF"/>
                </a:solidFill>
                <a:latin typeface="Unbounded" pitchFamily="34" charset="0"/>
                <a:ea typeface="Unbounded" pitchFamily="34" charset="-122"/>
                <a:cs typeface="Unbounded" pitchFamily="34" charset="-120"/>
              </a:rPr>
              <a:t>Final MECE Validation: Ensuring Comprehensive Coverage</a:t>
            </a:r>
            <a:endParaRPr lang="en-US" sz="3100" dirty="0"/>
          </a:p>
        </p:txBody>
      </p:sp>
      <p:sp>
        <p:nvSpPr>
          <p:cNvPr id="3" name="Text 1"/>
          <p:cNvSpPr/>
          <p:nvPr/>
        </p:nvSpPr>
        <p:spPr>
          <a:xfrm>
            <a:off x="837724" y="2852618"/>
            <a:ext cx="12954952" cy="670084"/>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The MECE framework ensures that our exploratory data analysis is both thorough and well-organized, preventing overlaps and guaranteeing complete coverage across all critical business dimensions. This validation step confirms the integrity and utility of the analytical structure.</a:t>
            </a:r>
            <a:endParaRPr lang="en-US" sz="1600" dirty="0"/>
          </a:p>
        </p:txBody>
      </p:sp>
      <p:sp>
        <p:nvSpPr>
          <p:cNvPr id="4" name="Shape 2"/>
          <p:cNvSpPr/>
          <p:nvPr/>
        </p:nvSpPr>
        <p:spPr>
          <a:xfrm>
            <a:off x="837724" y="3758327"/>
            <a:ext cx="12954952" cy="3022759"/>
          </a:xfrm>
          <a:prstGeom prst="roundRect">
            <a:avLst>
              <a:gd name="adj" fmla="val 1039"/>
            </a:avLst>
          </a:prstGeom>
          <a:noFill/>
          <a:ln w="7620">
            <a:solidFill>
              <a:srgbClr val="FFFFFF">
                <a:alpha val="24000"/>
              </a:srgbClr>
            </a:solidFill>
            <a:prstDash val="solid"/>
          </a:ln>
        </p:spPr>
      </p:sp>
      <p:sp>
        <p:nvSpPr>
          <p:cNvPr id="5" name="Shape 3"/>
          <p:cNvSpPr/>
          <p:nvPr/>
        </p:nvSpPr>
        <p:spPr>
          <a:xfrm>
            <a:off x="845344" y="3765947"/>
            <a:ext cx="12939713" cy="601504"/>
          </a:xfrm>
          <a:prstGeom prst="rect">
            <a:avLst/>
          </a:prstGeom>
          <a:solidFill>
            <a:srgbClr val="FFFFFF">
              <a:alpha val="4000"/>
            </a:srgbClr>
          </a:solidFill>
          <a:ln/>
        </p:spPr>
      </p:sp>
      <p:sp>
        <p:nvSpPr>
          <p:cNvPr id="6" name="Text 4"/>
          <p:cNvSpPr/>
          <p:nvPr/>
        </p:nvSpPr>
        <p:spPr>
          <a:xfrm>
            <a:off x="1054775" y="3899178"/>
            <a:ext cx="3459242" cy="335042"/>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Customers</a:t>
            </a:r>
            <a:endParaRPr lang="en-US" sz="1600" dirty="0"/>
          </a:p>
        </p:txBody>
      </p:sp>
      <p:sp>
        <p:nvSpPr>
          <p:cNvPr id="7" name="Text 5"/>
          <p:cNvSpPr/>
          <p:nvPr/>
        </p:nvSpPr>
        <p:spPr>
          <a:xfrm>
            <a:off x="4940498" y="3899178"/>
            <a:ext cx="4102418" cy="335042"/>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No</a:t>
            </a:r>
            <a:endParaRPr lang="en-US" sz="1600" dirty="0"/>
          </a:p>
        </p:txBody>
      </p:sp>
      <p:sp>
        <p:nvSpPr>
          <p:cNvPr id="8" name="Text 6"/>
          <p:cNvSpPr/>
          <p:nvPr/>
        </p:nvSpPr>
        <p:spPr>
          <a:xfrm>
            <a:off x="9469398" y="3899178"/>
            <a:ext cx="4106227" cy="335042"/>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Complete</a:t>
            </a:r>
            <a:endParaRPr lang="en-US" sz="1600" dirty="0"/>
          </a:p>
        </p:txBody>
      </p:sp>
      <p:sp>
        <p:nvSpPr>
          <p:cNvPr id="9" name="Shape 7"/>
          <p:cNvSpPr/>
          <p:nvPr/>
        </p:nvSpPr>
        <p:spPr>
          <a:xfrm>
            <a:off x="845344" y="4367451"/>
            <a:ext cx="12939713" cy="601504"/>
          </a:xfrm>
          <a:prstGeom prst="rect">
            <a:avLst/>
          </a:prstGeom>
          <a:solidFill>
            <a:srgbClr val="000000">
              <a:alpha val="4000"/>
            </a:srgbClr>
          </a:solidFill>
          <a:ln/>
        </p:spPr>
      </p:sp>
      <p:sp>
        <p:nvSpPr>
          <p:cNvPr id="10" name="Text 8"/>
          <p:cNvSpPr/>
          <p:nvPr/>
        </p:nvSpPr>
        <p:spPr>
          <a:xfrm>
            <a:off x="1054775" y="4500682"/>
            <a:ext cx="3459242" cy="335042"/>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Products &amp; Categories</a:t>
            </a:r>
            <a:endParaRPr lang="en-US" sz="1600" dirty="0"/>
          </a:p>
        </p:txBody>
      </p:sp>
      <p:sp>
        <p:nvSpPr>
          <p:cNvPr id="11" name="Text 9"/>
          <p:cNvSpPr/>
          <p:nvPr/>
        </p:nvSpPr>
        <p:spPr>
          <a:xfrm>
            <a:off x="4940498" y="4500682"/>
            <a:ext cx="4102418" cy="335042"/>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No</a:t>
            </a:r>
            <a:endParaRPr lang="en-US" sz="1600" dirty="0"/>
          </a:p>
        </p:txBody>
      </p:sp>
      <p:sp>
        <p:nvSpPr>
          <p:cNvPr id="12" name="Text 10"/>
          <p:cNvSpPr/>
          <p:nvPr/>
        </p:nvSpPr>
        <p:spPr>
          <a:xfrm>
            <a:off x="9469398" y="4500682"/>
            <a:ext cx="4106227" cy="335042"/>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Complete</a:t>
            </a:r>
            <a:endParaRPr lang="en-US" sz="1600" dirty="0"/>
          </a:p>
        </p:txBody>
      </p:sp>
      <p:sp>
        <p:nvSpPr>
          <p:cNvPr id="13" name="Shape 11"/>
          <p:cNvSpPr/>
          <p:nvPr/>
        </p:nvSpPr>
        <p:spPr>
          <a:xfrm>
            <a:off x="845344" y="4968954"/>
            <a:ext cx="12939713" cy="601504"/>
          </a:xfrm>
          <a:prstGeom prst="rect">
            <a:avLst/>
          </a:prstGeom>
          <a:solidFill>
            <a:srgbClr val="FFFFFF">
              <a:alpha val="4000"/>
            </a:srgbClr>
          </a:solidFill>
          <a:ln/>
        </p:spPr>
      </p:sp>
      <p:sp>
        <p:nvSpPr>
          <p:cNvPr id="14" name="Text 12"/>
          <p:cNvSpPr/>
          <p:nvPr/>
        </p:nvSpPr>
        <p:spPr>
          <a:xfrm>
            <a:off x="1054775" y="5102185"/>
            <a:ext cx="3459242" cy="335042"/>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Employees</a:t>
            </a:r>
            <a:endParaRPr lang="en-US" sz="1600" dirty="0"/>
          </a:p>
        </p:txBody>
      </p:sp>
      <p:sp>
        <p:nvSpPr>
          <p:cNvPr id="15" name="Text 13"/>
          <p:cNvSpPr/>
          <p:nvPr/>
        </p:nvSpPr>
        <p:spPr>
          <a:xfrm>
            <a:off x="4940498" y="5102185"/>
            <a:ext cx="4102418" cy="335042"/>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No</a:t>
            </a:r>
            <a:endParaRPr lang="en-US" sz="1600" dirty="0"/>
          </a:p>
        </p:txBody>
      </p:sp>
      <p:sp>
        <p:nvSpPr>
          <p:cNvPr id="16" name="Text 14"/>
          <p:cNvSpPr/>
          <p:nvPr/>
        </p:nvSpPr>
        <p:spPr>
          <a:xfrm>
            <a:off x="9469398" y="5102185"/>
            <a:ext cx="4106227" cy="335042"/>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Complete</a:t>
            </a:r>
            <a:endParaRPr lang="en-US" sz="1600" dirty="0"/>
          </a:p>
        </p:txBody>
      </p:sp>
      <p:sp>
        <p:nvSpPr>
          <p:cNvPr id="17" name="Shape 15"/>
          <p:cNvSpPr/>
          <p:nvPr/>
        </p:nvSpPr>
        <p:spPr>
          <a:xfrm>
            <a:off x="845344" y="5570458"/>
            <a:ext cx="12939713" cy="601504"/>
          </a:xfrm>
          <a:prstGeom prst="rect">
            <a:avLst/>
          </a:prstGeom>
          <a:solidFill>
            <a:srgbClr val="000000">
              <a:alpha val="4000"/>
            </a:srgbClr>
          </a:solidFill>
          <a:ln/>
        </p:spPr>
      </p:sp>
      <p:sp>
        <p:nvSpPr>
          <p:cNvPr id="18" name="Text 16"/>
          <p:cNvSpPr/>
          <p:nvPr/>
        </p:nvSpPr>
        <p:spPr>
          <a:xfrm>
            <a:off x="1054775" y="5703689"/>
            <a:ext cx="3459242" cy="335042"/>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Suppliers</a:t>
            </a:r>
            <a:endParaRPr lang="en-US" sz="1600" dirty="0"/>
          </a:p>
        </p:txBody>
      </p:sp>
      <p:sp>
        <p:nvSpPr>
          <p:cNvPr id="19" name="Text 17"/>
          <p:cNvSpPr/>
          <p:nvPr/>
        </p:nvSpPr>
        <p:spPr>
          <a:xfrm>
            <a:off x="4940498" y="5703689"/>
            <a:ext cx="4102418" cy="335042"/>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No</a:t>
            </a:r>
            <a:endParaRPr lang="en-US" sz="1600" dirty="0"/>
          </a:p>
        </p:txBody>
      </p:sp>
      <p:sp>
        <p:nvSpPr>
          <p:cNvPr id="20" name="Text 18"/>
          <p:cNvSpPr/>
          <p:nvPr/>
        </p:nvSpPr>
        <p:spPr>
          <a:xfrm>
            <a:off x="9469398" y="5703689"/>
            <a:ext cx="4106227" cy="335042"/>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Complete</a:t>
            </a:r>
            <a:endParaRPr lang="en-US" sz="1600" dirty="0"/>
          </a:p>
        </p:txBody>
      </p:sp>
      <p:sp>
        <p:nvSpPr>
          <p:cNvPr id="21" name="Shape 19"/>
          <p:cNvSpPr/>
          <p:nvPr/>
        </p:nvSpPr>
        <p:spPr>
          <a:xfrm>
            <a:off x="845344" y="6171962"/>
            <a:ext cx="12939713" cy="601504"/>
          </a:xfrm>
          <a:prstGeom prst="rect">
            <a:avLst/>
          </a:prstGeom>
          <a:solidFill>
            <a:srgbClr val="FFFFFF">
              <a:alpha val="4000"/>
            </a:srgbClr>
          </a:solidFill>
          <a:ln/>
        </p:spPr>
      </p:sp>
      <p:sp>
        <p:nvSpPr>
          <p:cNvPr id="22" name="Text 20"/>
          <p:cNvSpPr/>
          <p:nvPr/>
        </p:nvSpPr>
        <p:spPr>
          <a:xfrm>
            <a:off x="1054775" y="6305193"/>
            <a:ext cx="3459242" cy="335042"/>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Cross-analysis</a:t>
            </a:r>
            <a:endParaRPr lang="en-US" sz="1600" dirty="0"/>
          </a:p>
        </p:txBody>
      </p:sp>
      <p:sp>
        <p:nvSpPr>
          <p:cNvPr id="23" name="Text 21"/>
          <p:cNvSpPr/>
          <p:nvPr/>
        </p:nvSpPr>
        <p:spPr>
          <a:xfrm>
            <a:off x="4940498" y="6305193"/>
            <a:ext cx="4102418" cy="335042"/>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Structured</a:t>
            </a:r>
            <a:endParaRPr lang="en-US" sz="1600" dirty="0"/>
          </a:p>
        </p:txBody>
      </p:sp>
      <p:sp>
        <p:nvSpPr>
          <p:cNvPr id="24" name="Text 22"/>
          <p:cNvSpPr/>
          <p:nvPr/>
        </p:nvSpPr>
        <p:spPr>
          <a:xfrm>
            <a:off x="9469398" y="6305193"/>
            <a:ext cx="4106227" cy="335042"/>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Complete</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3199" y="579001"/>
            <a:ext cx="7477601" cy="980123"/>
          </a:xfrm>
          <a:prstGeom prst="rect">
            <a:avLst/>
          </a:prstGeom>
          <a:noFill/>
          <a:ln/>
        </p:spPr>
        <p:txBody>
          <a:bodyPr wrap="square" lIns="0" tIns="0" rIns="0" bIns="0" rtlCol="0" anchor="t"/>
          <a:lstStyle/>
          <a:p>
            <a:pPr algn="l" indent="0" marL="0">
              <a:lnSpc>
                <a:spcPts val="3850"/>
              </a:lnSpc>
              <a:buNone/>
            </a:pPr>
            <a:r>
              <a:rPr lang="en-US" sz="3050" dirty="0">
                <a:solidFill>
                  <a:srgbClr val="FFFFFF"/>
                </a:solidFill>
                <a:latin typeface="Unbounded" pitchFamily="34" charset="0"/>
                <a:ea typeface="Unbounded" pitchFamily="34" charset="-122"/>
                <a:cs typeface="Unbounded" pitchFamily="34" charset="-120"/>
              </a:rPr>
              <a:t>Key Insights from Customer Dimension</a:t>
            </a:r>
            <a:endParaRPr lang="en-US" sz="3050" dirty="0"/>
          </a:p>
        </p:txBody>
      </p:sp>
      <p:sp>
        <p:nvSpPr>
          <p:cNvPr id="4" name="Shape 1"/>
          <p:cNvSpPr/>
          <p:nvPr/>
        </p:nvSpPr>
        <p:spPr>
          <a:xfrm>
            <a:off x="833199" y="1869758"/>
            <a:ext cx="2354461" cy="5780842"/>
          </a:xfrm>
          <a:prstGeom prst="roundRect">
            <a:avLst>
              <a:gd name="adj" fmla="val 1327"/>
            </a:avLst>
          </a:prstGeom>
          <a:solidFill>
            <a:srgbClr val="304755"/>
          </a:solidFill>
          <a:ln/>
        </p:spPr>
      </p:sp>
      <p:sp>
        <p:nvSpPr>
          <p:cNvPr id="5" name="Text 2"/>
          <p:cNvSpPr/>
          <p:nvPr/>
        </p:nvSpPr>
        <p:spPr>
          <a:xfrm>
            <a:off x="1041440" y="2077998"/>
            <a:ext cx="1937980" cy="612458"/>
          </a:xfrm>
          <a:prstGeom prst="rect">
            <a:avLst/>
          </a:prstGeom>
          <a:noFill/>
          <a:ln/>
        </p:spPr>
        <p:txBody>
          <a:bodyPr wrap="squar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High-Value Customers</a:t>
            </a:r>
            <a:endParaRPr lang="en-US" sz="1900" dirty="0"/>
          </a:p>
        </p:txBody>
      </p:sp>
      <p:sp>
        <p:nvSpPr>
          <p:cNvPr id="6" name="Text 3"/>
          <p:cNvSpPr/>
          <p:nvPr/>
        </p:nvSpPr>
        <p:spPr>
          <a:xfrm>
            <a:off x="1041440" y="2814637"/>
            <a:ext cx="1937980" cy="3656648"/>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A small percentage of customers consistently generate a large share of revenue, highlighting the importance of loyalty programs and personalized engagement strategies for this segment.</a:t>
            </a:r>
            <a:endParaRPr lang="en-US" sz="1600" dirty="0"/>
          </a:p>
        </p:txBody>
      </p:sp>
      <p:sp>
        <p:nvSpPr>
          <p:cNvPr id="7" name="Shape 4"/>
          <p:cNvSpPr/>
          <p:nvPr/>
        </p:nvSpPr>
        <p:spPr>
          <a:xfrm>
            <a:off x="3394710" y="1869758"/>
            <a:ext cx="2354461" cy="5780842"/>
          </a:xfrm>
          <a:prstGeom prst="roundRect">
            <a:avLst>
              <a:gd name="adj" fmla="val 1327"/>
            </a:avLst>
          </a:prstGeom>
          <a:solidFill>
            <a:srgbClr val="304755"/>
          </a:solidFill>
          <a:ln/>
        </p:spPr>
      </p:sp>
      <p:sp>
        <p:nvSpPr>
          <p:cNvPr id="8" name="Text 5"/>
          <p:cNvSpPr/>
          <p:nvPr/>
        </p:nvSpPr>
        <p:spPr>
          <a:xfrm>
            <a:off x="3602950" y="2077998"/>
            <a:ext cx="1937980" cy="918686"/>
          </a:xfrm>
          <a:prstGeom prst="rect">
            <a:avLst/>
          </a:prstGeom>
          <a:noFill/>
          <a:ln/>
        </p:spPr>
        <p:txBody>
          <a:bodyPr wrap="squar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Geographic Opportunities</a:t>
            </a:r>
            <a:endParaRPr lang="en-US" sz="1900" dirty="0"/>
          </a:p>
        </p:txBody>
      </p:sp>
      <p:sp>
        <p:nvSpPr>
          <p:cNvPr id="9" name="Text 6"/>
          <p:cNvSpPr/>
          <p:nvPr/>
        </p:nvSpPr>
        <p:spPr>
          <a:xfrm>
            <a:off x="3602950" y="3120866"/>
            <a:ext cx="1937980" cy="3656648"/>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Distinct geographic clusters indicate varying market maturity. This allows for tailored marketing campaigns and resource allocation to either nurture emerging markets or solidify presence in mature ones.</a:t>
            </a:r>
            <a:endParaRPr lang="en-US" sz="1600" dirty="0"/>
          </a:p>
        </p:txBody>
      </p:sp>
      <p:sp>
        <p:nvSpPr>
          <p:cNvPr id="10" name="Shape 7"/>
          <p:cNvSpPr/>
          <p:nvPr/>
        </p:nvSpPr>
        <p:spPr>
          <a:xfrm>
            <a:off x="5956221" y="1869758"/>
            <a:ext cx="2354461" cy="5780842"/>
          </a:xfrm>
          <a:prstGeom prst="roundRect">
            <a:avLst>
              <a:gd name="adj" fmla="val 1327"/>
            </a:avLst>
          </a:prstGeom>
          <a:solidFill>
            <a:srgbClr val="304755"/>
          </a:solidFill>
          <a:ln/>
        </p:spPr>
      </p:sp>
      <p:sp>
        <p:nvSpPr>
          <p:cNvPr id="11" name="Text 8"/>
          <p:cNvSpPr/>
          <p:nvPr/>
        </p:nvSpPr>
        <p:spPr>
          <a:xfrm>
            <a:off x="6164461" y="2077998"/>
            <a:ext cx="1937980" cy="918686"/>
          </a:xfrm>
          <a:prstGeom prst="rect">
            <a:avLst/>
          </a:prstGeom>
          <a:noFill/>
          <a:ln/>
        </p:spPr>
        <p:txBody>
          <a:bodyPr wrap="squar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Behavioral Segmentation</a:t>
            </a:r>
            <a:endParaRPr lang="en-US" sz="1900" dirty="0"/>
          </a:p>
        </p:txBody>
      </p:sp>
      <p:sp>
        <p:nvSpPr>
          <p:cNvPr id="12" name="Text 9"/>
          <p:cNvSpPr/>
          <p:nvPr/>
        </p:nvSpPr>
        <p:spPr>
          <a:xfrm>
            <a:off x="6164461" y="3120866"/>
            <a:ext cx="1937980" cy="4321493"/>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Customers naturally segment into groups based on their purchasing behavior, from one-time buyers to high-frequency, high-spend individuals. Understanding these segments is key to optimizing customer lifecycle management.</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19257" y="1075492"/>
            <a:ext cx="7705487" cy="846058"/>
          </a:xfrm>
          <a:prstGeom prst="rect">
            <a:avLst/>
          </a:prstGeom>
          <a:noFill/>
          <a:ln/>
        </p:spPr>
        <p:txBody>
          <a:bodyPr wrap="square" lIns="0" tIns="0" rIns="0" bIns="0" rtlCol="0" anchor="t"/>
          <a:lstStyle/>
          <a:p>
            <a:pPr algn="l" indent="0" marL="0">
              <a:lnSpc>
                <a:spcPts val="3300"/>
              </a:lnSpc>
              <a:buNone/>
            </a:pPr>
            <a:r>
              <a:rPr lang="en-US" sz="2650" dirty="0">
                <a:solidFill>
                  <a:srgbClr val="FFFFFF"/>
                </a:solidFill>
                <a:latin typeface="Unbounded" pitchFamily="34" charset="0"/>
                <a:ea typeface="Unbounded" pitchFamily="34" charset="-122"/>
                <a:cs typeface="Unbounded" pitchFamily="34" charset="-120"/>
              </a:rPr>
              <a:t>Key Insights from Product &amp; Category Dimension</a:t>
            </a:r>
            <a:endParaRPr lang="en-US" sz="2650" dirty="0"/>
          </a:p>
        </p:txBody>
      </p:sp>
      <p:sp>
        <p:nvSpPr>
          <p:cNvPr id="4" name="Shape 1"/>
          <p:cNvSpPr/>
          <p:nvPr/>
        </p:nvSpPr>
        <p:spPr>
          <a:xfrm>
            <a:off x="719257" y="2153007"/>
            <a:ext cx="7705487" cy="1564124"/>
          </a:xfrm>
          <a:prstGeom prst="roundRect">
            <a:avLst>
              <a:gd name="adj" fmla="val 1724"/>
            </a:avLst>
          </a:prstGeom>
          <a:solidFill>
            <a:srgbClr val="112836"/>
          </a:solidFill>
          <a:ln w="22860">
            <a:solidFill>
              <a:srgbClr val="49606E"/>
            </a:solidFill>
            <a:prstDash val="solid"/>
          </a:ln>
        </p:spPr>
      </p:sp>
      <p:sp>
        <p:nvSpPr>
          <p:cNvPr id="5" name="Shape 2"/>
          <p:cNvSpPr/>
          <p:nvPr/>
        </p:nvSpPr>
        <p:spPr>
          <a:xfrm>
            <a:off x="742117" y="2175867"/>
            <a:ext cx="719257" cy="1518404"/>
          </a:xfrm>
          <a:prstGeom prst="rect">
            <a:avLst/>
          </a:prstGeom>
          <a:solidFill>
            <a:srgbClr val="304755"/>
          </a:solidFill>
          <a:ln/>
        </p:spPr>
      </p:sp>
      <p:pic>
        <p:nvPicPr>
          <p:cNvPr id="6"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66907" y="2800231"/>
            <a:ext cx="269677" cy="269677"/>
          </a:xfrm>
          <a:prstGeom prst="rect">
            <a:avLst/>
          </a:prstGeom>
        </p:spPr>
      </p:pic>
      <p:sp>
        <p:nvSpPr>
          <p:cNvPr id="7" name="Text 3"/>
          <p:cNvSpPr/>
          <p:nvPr/>
        </p:nvSpPr>
        <p:spPr>
          <a:xfrm>
            <a:off x="1615678" y="2355652"/>
            <a:ext cx="2115503" cy="264438"/>
          </a:xfrm>
          <a:prstGeom prst="rect">
            <a:avLst/>
          </a:prstGeom>
          <a:noFill/>
          <a:ln/>
        </p:spPr>
        <p:txBody>
          <a:bodyPr wrap="none" lIns="0" tIns="0" rIns="0" bIns="0" rtlCol="0" anchor="t"/>
          <a:lstStyle/>
          <a:p>
            <a:pPr algn="l" indent="0" marL="0">
              <a:lnSpc>
                <a:spcPts val="2050"/>
              </a:lnSpc>
              <a:buNone/>
            </a:pPr>
            <a:r>
              <a:rPr lang="en-US" sz="1650" dirty="0">
                <a:solidFill>
                  <a:srgbClr val="CAD6DE"/>
                </a:solidFill>
                <a:latin typeface="Unbounded" pitchFamily="34" charset="0"/>
                <a:ea typeface="Unbounded" pitchFamily="34" charset="-122"/>
                <a:cs typeface="Unbounded" pitchFamily="34" charset="-120"/>
              </a:rPr>
              <a:t>Revenue Drivers</a:t>
            </a:r>
            <a:endParaRPr lang="en-US" sz="1650" dirty="0"/>
          </a:p>
        </p:txBody>
      </p:sp>
      <p:sp>
        <p:nvSpPr>
          <p:cNvPr id="8" name="Text 4"/>
          <p:cNvSpPr/>
          <p:nvPr/>
        </p:nvSpPr>
        <p:spPr>
          <a:xfrm>
            <a:off x="1615678" y="2712601"/>
            <a:ext cx="6606421" cy="801886"/>
          </a:xfrm>
          <a:prstGeom prst="rect">
            <a:avLst/>
          </a:prstGeom>
          <a:noFill/>
          <a:ln/>
        </p:spPr>
        <p:txBody>
          <a:bodyPr wrap="square" lIns="0" tIns="0" rIns="0" bIns="0" rtlCol="0" anchor="t"/>
          <a:lstStyle/>
          <a:p>
            <a:pPr algn="l" indent="0" marL="0">
              <a:lnSpc>
                <a:spcPts val="2100"/>
              </a:lnSpc>
              <a:buNone/>
            </a:pPr>
            <a:r>
              <a:rPr lang="en-US" sz="1400" dirty="0">
                <a:solidFill>
                  <a:srgbClr val="CAD6DE"/>
                </a:solidFill>
                <a:latin typeface="Cabin" pitchFamily="34" charset="0"/>
                <a:ea typeface="Cabin" pitchFamily="34" charset="-122"/>
                <a:cs typeface="Cabin" pitchFamily="34" charset="-120"/>
              </a:rPr>
              <a:t>A few core categories and products are the primary drivers of revenue, suggesting a need to focus on their consistent availability and promotional strategies. Long-tail products, while less impactful individually, contribute to overall market appeal.</a:t>
            </a:r>
            <a:endParaRPr lang="en-US" sz="1400" dirty="0"/>
          </a:p>
        </p:txBody>
      </p:sp>
      <p:sp>
        <p:nvSpPr>
          <p:cNvPr id="9" name="Shape 5"/>
          <p:cNvSpPr/>
          <p:nvPr/>
        </p:nvSpPr>
        <p:spPr>
          <a:xfrm>
            <a:off x="719257" y="3871436"/>
            <a:ext cx="7705487" cy="1564124"/>
          </a:xfrm>
          <a:prstGeom prst="roundRect">
            <a:avLst>
              <a:gd name="adj" fmla="val 1724"/>
            </a:avLst>
          </a:prstGeom>
          <a:solidFill>
            <a:srgbClr val="112836"/>
          </a:solidFill>
          <a:ln w="22860">
            <a:solidFill>
              <a:srgbClr val="49606E"/>
            </a:solidFill>
            <a:prstDash val="solid"/>
          </a:ln>
        </p:spPr>
      </p:sp>
      <p:sp>
        <p:nvSpPr>
          <p:cNvPr id="10" name="Shape 6"/>
          <p:cNvSpPr/>
          <p:nvPr/>
        </p:nvSpPr>
        <p:spPr>
          <a:xfrm>
            <a:off x="742117" y="3894296"/>
            <a:ext cx="719257" cy="1518404"/>
          </a:xfrm>
          <a:prstGeom prst="rect">
            <a:avLst/>
          </a:prstGeom>
          <a:solidFill>
            <a:srgbClr val="304755"/>
          </a:solidFill>
          <a:ln/>
        </p:spPr>
      </p:sp>
      <p:pic>
        <p:nvPicPr>
          <p:cNvPr id="11"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66907" y="4518660"/>
            <a:ext cx="269677" cy="269677"/>
          </a:xfrm>
          <a:prstGeom prst="rect">
            <a:avLst/>
          </a:prstGeom>
        </p:spPr>
      </p:pic>
      <p:sp>
        <p:nvSpPr>
          <p:cNvPr id="12" name="Text 7"/>
          <p:cNvSpPr/>
          <p:nvPr/>
        </p:nvSpPr>
        <p:spPr>
          <a:xfrm>
            <a:off x="1615678" y="4074081"/>
            <a:ext cx="2411492" cy="264438"/>
          </a:xfrm>
          <a:prstGeom prst="rect">
            <a:avLst/>
          </a:prstGeom>
          <a:noFill/>
          <a:ln/>
        </p:spPr>
        <p:txBody>
          <a:bodyPr wrap="none" lIns="0" tIns="0" rIns="0" bIns="0" rtlCol="0" anchor="t"/>
          <a:lstStyle/>
          <a:p>
            <a:pPr algn="l" indent="0" marL="0">
              <a:lnSpc>
                <a:spcPts val="2050"/>
              </a:lnSpc>
              <a:buNone/>
            </a:pPr>
            <a:r>
              <a:rPr lang="en-US" sz="1650" dirty="0">
                <a:solidFill>
                  <a:srgbClr val="CAD6DE"/>
                </a:solidFill>
                <a:latin typeface="Unbounded" pitchFamily="34" charset="0"/>
                <a:ea typeface="Unbounded" pitchFamily="34" charset="-122"/>
                <a:cs typeface="Unbounded" pitchFamily="34" charset="-120"/>
              </a:rPr>
              <a:t>Sales Performance</a:t>
            </a:r>
            <a:endParaRPr lang="en-US" sz="1650" dirty="0"/>
          </a:p>
        </p:txBody>
      </p:sp>
      <p:sp>
        <p:nvSpPr>
          <p:cNvPr id="13" name="Text 8"/>
          <p:cNvSpPr/>
          <p:nvPr/>
        </p:nvSpPr>
        <p:spPr>
          <a:xfrm>
            <a:off x="1615678" y="4431030"/>
            <a:ext cx="6606421" cy="801886"/>
          </a:xfrm>
          <a:prstGeom prst="rect">
            <a:avLst/>
          </a:prstGeom>
          <a:noFill/>
          <a:ln/>
        </p:spPr>
        <p:txBody>
          <a:bodyPr wrap="square" lIns="0" tIns="0" rIns="0" bIns="0" rtlCol="0" anchor="t"/>
          <a:lstStyle/>
          <a:p>
            <a:pPr algn="l" indent="0" marL="0">
              <a:lnSpc>
                <a:spcPts val="2100"/>
              </a:lnSpc>
              <a:buNone/>
            </a:pPr>
            <a:r>
              <a:rPr lang="en-US" sz="1400" dirty="0">
                <a:solidFill>
                  <a:srgbClr val="CAD6DE"/>
                </a:solidFill>
                <a:latin typeface="Cabin" pitchFamily="34" charset="0"/>
                <a:ea typeface="Cabin" pitchFamily="34" charset="-122"/>
                <a:cs typeface="Cabin" pitchFamily="34" charset="-120"/>
              </a:rPr>
              <a:t>The relationship between pricing, stock levels, and sales is clear: optimal stock management is crucial to prevent lost sales from stock-outs, while pricing strategies must balance volume and revenue per unit.</a:t>
            </a:r>
            <a:endParaRPr lang="en-US" sz="1400" dirty="0"/>
          </a:p>
        </p:txBody>
      </p:sp>
      <p:sp>
        <p:nvSpPr>
          <p:cNvPr id="14" name="Shape 9"/>
          <p:cNvSpPr/>
          <p:nvPr/>
        </p:nvSpPr>
        <p:spPr>
          <a:xfrm>
            <a:off x="719257" y="5589865"/>
            <a:ext cx="7705487" cy="1564124"/>
          </a:xfrm>
          <a:prstGeom prst="roundRect">
            <a:avLst>
              <a:gd name="adj" fmla="val 1724"/>
            </a:avLst>
          </a:prstGeom>
          <a:solidFill>
            <a:srgbClr val="112836"/>
          </a:solidFill>
          <a:ln w="22860">
            <a:solidFill>
              <a:srgbClr val="49606E"/>
            </a:solidFill>
            <a:prstDash val="solid"/>
          </a:ln>
        </p:spPr>
      </p:sp>
      <p:sp>
        <p:nvSpPr>
          <p:cNvPr id="15" name="Shape 10"/>
          <p:cNvSpPr/>
          <p:nvPr/>
        </p:nvSpPr>
        <p:spPr>
          <a:xfrm>
            <a:off x="742117" y="5612725"/>
            <a:ext cx="719257" cy="1518404"/>
          </a:xfrm>
          <a:prstGeom prst="rect">
            <a:avLst/>
          </a:prstGeom>
          <a:solidFill>
            <a:srgbClr val="304755"/>
          </a:solidFill>
          <a:ln/>
        </p:spPr>
      </p:sp>
      <p:pic>
        <p:nvPicPr>
          <p:cNvPr id="16"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66907" y="6237089"/>
            <a:ext cx="269677" cy="269677"/>
          </a:xfrm>
          <a:prstGeom prst="rect">
            <a:avLst/>
          </a:prstGeom>
        </p:spPr>
      </p:pic>
      <p:sp>
        <p:nvSpPr>
          <p:cNvPr id="17" name="Text 11"/>
          <p:cNvSpPr/>
          <p:nvPr/>
        </p:nvSpPr>
        <p:spPr>
          <a:xfrm>
            <a:off x="1615678" y="5792510"/>
            <a:ext cx="2658428" cy="264438"/>
          </a:xfrm>
          <a:prstGeom prst="rect">
            <a:avLst/>
          </a:prstGeom>
          <a:noFill/>
          <a:ln/>
        </p:spPr>
        <p:txBody>
          <a:bodyPr wrap="none" lIns="0" tIns="0" rIns="0" bIns="0" rtlCol="0" anchor="t"/>
          <a:lstStyle/>
          <a:p>
            <a:pPr algn="l" indent="0" marL="0">
              <a:lnSpc>
                <a:spcPts val="2050"/>
              </a:lnSpc>
              <a:buNone/>
            </a:pPr>
            <a:r>
              <a:rPr lang="en-US" sz="1650" dirty="0">
                <a:solidFill>
                  <a:srgbClr val="CAD6DE"/>
                </a:solidFill>
                <a:latin typeface="Unbounded" pitchFamily="34" charset="0"/>
                <a:ea typeface="Unbounded" pitchFamily="34" charset="-122"/>
                <a:cs typeface="Unbounded" pitchFamily="34" charset="-120"/>
              </a:rPr>
              <a:t>Demand Forecasting</a:t>
            </a:r>
            <a:endParaRPr lang="en-US" sz="1650" dirty="0"/>
          </a:p>
        </p:txBody>
      </p:sp>
      <p:sp>
        <p:nvSpPr>
          <p:cNvPr id="18" name="Text 12"/>
          <p:cNvSpPr/>
          <p:nvPr/>
        </p:nvSpPr>
        <p:spPr>
          <a:xfrm>
            <a:off x="1615678" y="6149459"/>
            <a:ext cx="6606421" cy="801886"/>
          </a:xfrm>
          <a:prstGeom prst="rect">
            <a:avLst/>
          </a:prstGeom>
          <a:noFill/>
          <a:ln/>
        </p:spPr>
        <p:txBody>
          <a:bodyPr wrap="square" lIns="0" tIns="0" rIns="0" bIns="0" rtlCol="0" anchor="t"/>
          <a:lstStyle/>
          <a:p>
            <a:pPr algn="l" indent="0" marL="0">
              <a:lnSpc>
                <a:spcPts val="2100"/>
              </a:lnSpc>
              <a:buNone/>
            </a:pPr>
            <a:r>
              <a:rPr lang="en-US" sz="1400" dirty="0">
                <a:solidFill>
                  <a:srgbClr val="CAD6DE"/>
                </a:solidFill>
                <a:latin typeface="Cabin" pitchFamily="34" charset="0"/>
                <a:ea typeface="Cabin" pitchFamily="34" charset="-122"/>
                <a:cs typeface="Cabin" pitchFamily="34" charset="-120"/>
              </a:rPr>
              <a:t>Seasonal demand patterns and identifiable anomalies provide valuable data for forecasting. This allows for proactive inventory management and strategic planning for promotions or supply chain adjustments.</a:t>
            </a:r>
            <a:endParaRPr lang="en-US" sz="1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2026-02-11T16:47:55Z</dcterms:created>
  <dcterms:modified xsi:type="dcterms:W3CDTF">2026-02-11T16:47:55Z</dcterms:modified>
</cp:coreProperties>
</file>